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  <p:sldMasterId id="2147483697" r:id="rId3"/>
    <p:sldMasterId id="2147483714" r:id="rId4"/>
    <p:sldMasterId id="2147483660" r:id="rId5"/>
    <p:sldMasterId id="2147483751" r:id="rId6"/>
  </p:sldMasterIdLst>
  <p:sldIdLst>
    <p:sldId id="282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83" r:id="rId19"/>
    <p:sldId id="267" r:id="rId20"/>
    <p:sldId id="269" r:id="rId21"/>
    <p:sldId id="270" r:id="rId22"/>
    <p:sldId id="271" r:id="rId23"/>
    <p:sldId id="272" r:id="rId24"/>
    <p:sldId id="275" r:id="rId25"/>
    <p:sldId id="276" r:id="rId26"/>
    <p:sldId id="277" r:id="rId27"/>
    <p:sldId id="284" r:id="rId28"/>
    <p:sldId id="292" r:id="rId29"/>
    <p:sldId id="325" r:id="rId30"/>
    <p:sldId id="294" r:id="rId31"/>
    <p:sldId id="295" r:id="rId32"/>
    <p:sldId id="296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AD07F-0775-6537-998C-7E49C0764C9A}" v="11" dt="2025-03-03T22:01:21.711"/>
    <p1510:client id="{9612AD3B-FBE4-0F15-BF3B-98CF8BECEEFF}" v="51" dt="2025-03-02T21:39:43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B0D14-3BE9-44F1-8CB1-7E38157771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48BBA6-0E57-4AA6-BCF8-48A375F4AD82}">
      <dgm:prSet/>
      <dgm:spPr/>
      <dgm:t>
        <a:bodyPr/>
        <a:lstStyle/>
        <a:p>
          <a:r>
            <a:rPr lang="en-GB" b="1" i="0"/>
            <a:t>Critical Analysis </a:t>
          </a:r>
          <a:endParaRPr lang="en-US"/>
        </a:p>
      </dgm:t>
    </dgm:pt>
    <dgm:pt modelId="{949506F5-4226-4F8D-B878-77EC14E54C12}" type="parTrans" cxnId="{0A156D12-C28A-43B2-9A78-306037264272}">
      <dgm:prSet/>
      <dgm:spPr/>
      <dgm:t>
        <a:bodyPr/>
        <a:lstStyle/>
        <a:p>
          <a:endParaRPr lang="en-US"/>
        </a:p>
      </dgm:t>
    </dgm:pt>
    <dgm:pt modelId="{AD0F3B0C-8A2D-4B2D-BC5E-1BA4AEDCC25D}" type="sibTrans" cxnId="{0A156D12-C28A-43B2-9A78-306037264272}">
      <dgm:prSet/>
      <dgm:spPr/>
      <dgm:t>
        <a:bodyPr/>
        <a:lstStyle/>
        <a:p>
          <a:endParaRPr lang="en-US"/>
        </a:p>
      </dgm:t>
    </dgm:pt>
    <dgm:pt modelId="{7937E16C-F375-4F5C-9FFE-2C99DF84D4D0}">
      <dgm:prSet/>
      <dgm:spPr/>
      <dgm:t>
        <a:bodyPr/>
        <a:lstStyle/>
        <a:p>
          <a:r>
            <a:rPr lang="en-GB" b="1" i="0"/>
            <a:t>Independent Thinking </a:t>
          </a:r>
          <a:endParaRPr lang="en-US"/>
        </a:p>
      </dgm:t>
    </dgm:pt>
    <dgm:pt modelId="{3B519062-75A5-4A4A-8EEB-B005BF80E6F4}" type="parTrans" cxnId="{7F1D3883-F3B5-4A95-85FF-E9A0366B289E}">
      <dgm:prSet/>
      <dgm:spPr/>
      <dgm:t>
        <a:bodyPr/>
        <a:lstStyle/>
        <a:p>
          <a:endParaRPr lang="en-US"/>
        </a:p>
      </dgm:t>
    </dgm:pt>
    <dgm:pt modelId="{50208300-4EBF-49AA-95A1-1CDA259F1159}" type="sibTrans" cxnId="{7F1D3883-F3B5-4A95-85FF-E9A0366B289E}">
      <dgm:prSet/>
      <dgm:spPr/>
      <dgm:t>
        <a:bodyPr/>
        <a:lstStyle/>
        <a:p>
          <a:endParaRPr lang="en-US"/>
        </a:p>
      </dgm:t>
    </dgm:pt>
    <dgm:pt modelId="{AE28B10F-0050-4D75-AC61-AF7A32EB33D1}">
      <dgm:prSet/>
      <dgm:spPr/>
      <dgm:t>
        <a:bodyPr/>
        <a:lstStyle/>
        <a:p>
          <a:r>
            <a:rPr lang="en-GB" b="1" i="0"/>
            <a:t>Research </a:t>
          </a:r>
          <a:endParaRPr lang="en-US"/>
        </a:p>
      </dgm:t>
    </dgm:pt>
    <dgm:pt modelId="{BE46AB9D-9A2A-4375-AD08-DCB18AE6567E}" type="parTrans" cxnId="{248D0BBE-D155-48BA-93A1-D4AEB0F1AEA7}">
      <dgm:prSet/>
      <dgm:spPr/>
      <dgm:t>
        <a:bodyPr/>
        <a:lstStyle/>
        <a:p>
          <a:endParaRPr lang="en-US"/>
        </a:p>
      </dgm:t>
    </dgm:pt>
    <dgm:pt modelId="{EC8C889C-F63F-4DC6-92A1-0F7E74F84B43}" type="sibTrans" cxnId="{248D0BBE-D155-48BA-93A1-D4AEB0F1AEA7}">
      <dgm:prSet/>
      <dgm:spPr/>
      <dgm:t>
        <a:bodyPr/>
        <a:lstStyle/>
        <a:p>
          <a:endParaRPr lang="en-US"/>
        </a:p>
      </dgm:t>
    </dgm:pt>
    <dgm:pt modelId="{21ADAB93-DB96-42F4-8ECE-FDA503731DAB}">
      <dgm:prSet/>
      <dgm:spPr/>
      <dgm:t>
        <a:bodyPr/>
        <a:lstStyle/>
        <a:p>
          <a:r>
            <a:rPr lang="en-GB" b="1" i="0"/>
            <a:t>Problem Solving </a:t>
          </a:r>
          <a:endParaRPr lang="en-US"/>
        </a:p>
      </dgm:t>
    </dgm:pt>
    <dgm:pt modelId="{E865C6F5-214E-4F9D-B2D5-DB1B6F36CB16}" type="parTrans" cxnId="{0CC3277A-54C9-40B9-BC1B-3D7DE6C6C515}">
      <dgm:prSet/>
      <dgm:spPr/>
      <dgm:t>
        <a:bodyPr/>
        <a:lstStyle/>
        <a:p>
          <a:endParaRPr lang="en-US"/>
        </a:p>
      </dgm:t>
    </dgm:pt>
    <dgm:pt modelId="{C38B6B4C-20D5-4ADA-BEF3-7104E5477A53}" type="sibTrans" cxnId="{0CC3277A-54C9-40B9-BC1B-3D7DE6C6C515}">
      <dgm:prSet/>
      <dgm:spPr/>
      <dgm:t>
        <a:bodyPr/>
        <a:lstStyle/>
        <a:p>
          <a:endParaRPr lang="en-US"/>
        </a:p>
      </dgm:t>
    </dgm:pt>
    <dgm:pt modelId="{C5DB11E0-3D9D-4E5B-812E-65AE040CECE2}">
      <dgm:prSet/>
      <dgm:spPr/>
      <dgm:t>
        <a:bodyPr/>
        <a:lstStyle/>
        <a:p>
          <a:r>
            <a:rPr lang="en-GB" b="1" i="0"/>
            <a:t>Teamwork </a:t>
          </a:r>
          <a:endParaRPr lang="en-US"/>
        </a:p>
      </dgm:t>
    </dgm:pt>
    <dgm:pt modelId="{B7AF826A-6971-4C91-B9F1-C4187D21607C}" type="parTrans" cxnId="{0F0714C0-5AA6-4300-826D-C857A88FBE56}">
      <dgm:prSet/>
      <dgm:spPr/>
      <dgm:t>
        <a:bodyPr/>
        <a:lstStyle/>
        <a:p>
          <a:endParaRPr lang="en-US"/>
        </a:p>
      </dgm:t>
    </dgm:pt>
    <dgm:pt modelId="{DE573A31-B8C8-4907-B65F-C054023DFB80}" type="sibTrans" cxnId="{0F0714C0-5AA6-4300-826D-C857A88FBE56}">
      <dgm:prSet/>
      <dgm:spPr/>
      <dgm:t>
        <a:bodyPr/>
        <a:lstStyle/>
        <a:p>
          <a:endParaRPr lang="en-US"/>
        </a:p>
      </dgm:t>
    </dgm:pt>
    <dgm:pt modelId="{DE4931FB-F47F-4A19-A485-BB5469B85539}">
      <dgm:prSet/>
      <dgm:spPr/>
      <dgm:t>
        <a:bodyPr/>
        <a:lstStyle/>
        <a:p>
          <a:r>
            <a:rPr lang="en-GB" b="1" i="0"/>
            <a:t>Presentation  </a:t>
          </a:r>
          <a:endParaRPr lang="en-US"/>
        </a:p>
      </dgm:t>
    </dgm:pt>
    <dgm:pt modelId="{F7258953-7318-492B-9A27-5A5A55DD5C21}" type="parTrans" cxnId="{C638FC6D-0B69-426F-A02F-EE8E088FE243}">
      <dgm:prSet/>
      <dgm:spPr/>
      <dgm:t>
        <a:bodyPr/>
        <a:lstStyle/>
        <a:p>
          <a:endParaRPr lang="en-US"/>
        </a:p>
      </dgm:t>
    </dgm:pt>
    <dgm:pt modelId="{AE8C82BC-BD65-48EB-9F29-7BD9E2223CC6}" type="sibTrans" cxnId="{C638FC6D-0B69-426F-A02F-EE8E088FE243}">
      <dgm:prSet/>
      <dgm:spPr/>
      <dgm:t>
        <a:bodyPr/>
        <a:lstStyle/>
        <a:p>
          <a:endParaRPr lang="en-US"/>
        </a:p>
      </dgm:t>
    </dgm:pt>
    <dgm:pt modelId="{1EC69FC4-CC4A-4296-A58C-36D205E96A08}">
      <dgm:prSet/>
      <dgm:spPr/>
      <dgm:t>
        <a:bodyPr/>
        <a:lstStyle/>
        <a:p>
          <a:r>
            <a:rPr lang="en-GB" b="1" i="0"/>
            <a:t>ICT </a:t>
          </a:r>
          <a:endParaRPr lang="en-US"/>
        </a:p>
      </dgm:t>
    </dgm:pt>
    <dgm:pt modelId="{391EB6D6-A262-415B-9592-51546E09E471}" type="parTrans" cxnId="{053F49A8-F077-4C48-B3F3-4B63D04FB607}">
      <dgm:prSet/>
      <dgm:spPr/>
      <dgm:t>
        <a:bodyPr/>
        <a:lstStyle/>
        <a:p>
          <a:endParaRPr lang="en-US"/>
        </a:p>
      </dgm:t>
    </dgm:pt>
    <dgm:pt modelId="{5F37A4DC-8467-4CEC-8D28-3F91F72DD50D}" type="sibTrans" cxnId="{053F49A8-F077-4C48-B3F3-4B63D04FB607}">
      <dgm:prSet/>
      <dgm:spPr/>
      <dgm:t>
        <a:bodyPr/>
        <a:lstStyle/>
        <a:p>
          <a:endParaRPr lang="en-US"/>
        </a:p>
      </dgm:t>
    </dgm:pt>
    <dgm:pt modelId="{6835A5DD-F9D4-4EE5-8B81-72F030220F36}">
      <dgm:prSet/>
      <dgm:spPr/>
      <dgm:t>
        <a:bodyPr/>
        <a:lstStyle/>
        <a:p>
          <a:r>
            <a:rPr lang="en-GB" b="1" i="0"/>
            <a:t>Literacy + Numeracy </a:t>
          </a:r>
          <a:endParaRPr lang="en-US"/>
        </a:p>
      </dgm:t>
    </dgm:pt>
    <dgm:pt modelId="{235EA6C4-5635-42E1-B8F2-AD5C25744E2F}" type="parTrans" cxnId="{B2826ED5-DB88-414A-9E69-4B670D345EB1}">
      <dgm:prSet/>
      <dgm:spPr/>
      <dgm:t>
        <a:bodyPr/>
        <a:lstStyle/>
        <a:p>
          <a:endParaRPr lang="en-US"/>
        </a:p>
      </dgm:t>
    </dgm:pt>
    <dgm:pt modelId="{2FF6DDC7-4B12-4383-B1B3-F043A0E32F5C}" type="sibTrans" cxnId="{B2826ED5-DB88-414A-9E69-4B670D345EB1}">
      <dgm:prSet/>
      <dgm:spPr/>
      <dgm:t>
        <a:bodyPr/>
        <a:lstStyle/>
        <a:p>
          <a:endParaRPr lang="en-US"/>
        </a:p>
      </dgm:t>
    </dgm:pt>
    <dgm:pt modelId="{C5E12CC4-1EF6-8547-8C60-252200D11654}" type="pres">
      <dgm:prSet presAssocID="{D68B0D14-3BE9-44F1-8CB1-7E3815777196}" presName="diagram" presStyleCnt="0">
        <dgm:presLayoutVars>
          <dgm:dir/>
          <dgm:resizeHandles val="exact"/>
        </dgm:presLayoutVars>
      </dgm:prSet>
      <dgm:spPr/>
    </dgm:pt>
    <dgm:pt modelId="{76855D22-813E-6B4D-8118-8184AA520330}" type="pres">
      <dgm:prSet presAssocID="{F348BBA6-0E57-4AA6-BCF8-48A375F4AD82}" presName="node" presStyleLbl="node1" presStyleIdx="0" presStyleCnt="8">
        <dgm:presLayoutVars>
          <dgm:bulletEnabled val="1"/>
        </dgm:presLayoutVars>
      </dgm:prSet>
      <dgm:spPr/>
    </dgm:pt>
    <dgm:pt modelId="{F1C0ED1B-CB4F-514B-80FB-5068125D725F}" type="pres">
      <dgm:prSet presAssocID="{AD0F3B0C-8A2D-4B2D-BC5E-1BA4AEDCC25D}" presName="sibTrans" presStyleCnt="0"/>
      <dgm:spPr/>
    </dgm:pt>
    <dgm:pt modelId="{FB558A61-C024-D747-87CF-8788887F8DB4}" type="pres">
      <dgm:prSet presAssocID="{7937E16C-F375-4F5C-9FFE-2C99DF84D4D0}" presName="node" presStyleLbl="node1" presStyleIdx="1" presStyleCnt="8">
        <dgm:presLayoutVars>
          <dgm:bulletEnabled val="1"/>
        </dgm:presLayoutVars>
      </dgm:prSet>
      <dgm:spPr/>
    </dgm:pt>
    <dgm:pt modelId="{405624AC-9994-6741-8C58-9DF31437B069}" type="pres">
      <dgm:prSet presAssocID="{50208300-4EBF-49AA-95A1-1CDA259F1159}" presName="sibTrans" presStyleCnt="0"/>
      <dgm:spPr/>
    </dgm:pt>
    <dgm:pt modelId="{CC5700D6-5F23-2B4D-A730-1FD7B049C251}" type="pres">
      <dgm:prSet presAssocID="{AE28B10F-0050-4D75-AC61-AF7A32EB33D1}" presName="node" presStyleLbl="node1" presStyleIdx="2" presStyleCnt="8">
        <dgm:presLayoutVars>
          <dgm:bulletEnabled val="1"/>
        </dgm:presLayoutVars>
      </dgm:prSet>
      <dgm:spPr/>
    </dgm:pt>
    <dgm:pt modelId="{D7C6C559-3C92-2B43-AD40-9A46EA82FC0D}" type="pres">
      <dgm:prSet presAssocID="{EC8C889C-F63F-4DC6-92A1-0F7E74F84B43}" presName="sibTrans" presStyleCnt="0"/>
      <dgm:spPr/>
    </dgm:pt>
    <dgm:pt modelId="{FDC8A3F1-BBCB-9A43-A965-2992AA816924}" type="pres">
      <dgm:prSet presAssocID="{21ADAB93-DB96-42F4-8ECE-FDA503731DAB}" presName="node" presStyleLbl="node1" presStyleIdx="3" presStyleCnt="8">
        <dgm:presLayoutVars>
          <dgm:bulletEnabled val="1"/>
        </dgm:presLayoutVars>
      </dgm:prSet>
      <dgm:spPr/>
    </dgm:pt>
    <dgm:pt modelId="{F0491692-46F1-AF4F-9C15-2FCD2C867A6B}" type="pres">
      <dgm:prSet presAssocID="{C38B6B4C-20D5-4ADA-BEF3-7104E5477A53}" presName="sibTrans" presStyleCnt="0"/>
      <dgm:spPr/>
    </dgm:pt>
    <dgm:pt modelId="{29B86514-85E8-4742-AE8C-8347B5F13586}" type="pres">
      <dgm:prSet presAssocID="{C5DB11E0-3D9D-4E5B-812E-65AE040CECE2}" presName="node" presStyleLbl="node1" presStyleIdx="4" presStyleCnt="8">
        <dgm:presLayoutVars>
          <dgm:bulletEnabled val="1"/>
        </dgm:presLayoutVars>
      </dgm:prSet>
      <dgm:spPr/>
    </dgm:pt>
    <dgm:pt modelId="{2FB4FC38-C210-6848-8BD9-46F19DA8EF82}" type="pres">
      <dgm:prSet presAssocID="{DE573A31-B8C8-4907-B65F-C054023DFB80}" presName="sibTrans" presStyleCnt="0"/>
      <dgm:spPr/>
    </dgm:pt>
    <dgm:pt modelId="{BA86CDB0-BB9D-D743-91BB-C45A20B43FFA}" type="pres">
      <dgm:prSet presAssocID="{DE4931FB-F47F-4A19-A485-BB5469B85539}" presName="node" presStyleLbl="node1" presStyleIdx="5" presStyleCnt="8">
        <dgm:presLayoutVars>
          <dgm:bulletEnabled val="1"/>
        </dgm:presLayoutVars>
      </dgm:prSet>
      <dgm:spPr/>
    </dgm:pt>
    <dgm:pt modelId="{4C274F2A-3EAF-F541-B1D2-AC65B2461445}" type="pres">
      <dgm:prSet presAssocID="{AE8C82BC-BD65-48EB-9F29-7BD9E2223CC6}" presName="sibTrans" presStyleCnt="0"/>
      <dgm:spPr/>
    </dgm:pt>
    <dgm:pt modelId="{DBD2C508-B209-6D49-B3D3-49BF91CCF534}" type="pres">
      <dgm:prSet presAssocID="{1EC69FC4-CC4A-4296-A58C-36D205E96A08}" presName="node" presStyleLbl="node1" presStyleIdx="6" presStyleCnt="8">
        <dgm:presLayoutVars>
          <dgm:bulletEnabled val="1"/>
        </dgm:presLayoutVars>
      </dgm:prSet>
      <dgm:spPr/>
    </dgm:pt>
    <dgm:pt modelId="{43AD61EB-CA1F-574B-913A-8289208650E7}" type="pres">
      <dgm:prSet presAssocID="{5F37A4DC-8467-4CEC-8D28-3F91F72DD50D}" presName="sibTrans" presStyleCnt="0"/>
      <dgm:spPr/>
    </dgm:pt>
    <dgm:pt modelId="{94492F00-2551-484F-9A3B-9206A071C821}" type="pres">
      <dgm:prSet presAssocID="{6835A5DD-F9D4-4EE5-8B81-72F030220F36}" presName="node" presStyleLbl="node1" presStyleIdx="7" presStyleCnt="8">
        <dgm:presLayoutVars>
          <dgm:bulletEnabled val="1"/>
        </dgm:presLayoutVars>
      </dgm:prSet>
      <dgm:spPr/>
    </dgm:pt>
  </dgm:ptLst>
  <dgm:cxnLst>
    <dgm:cxn modelId="{0A156D12-C28A-43B2-9A78-306037264272}" srcId="{D68B0D14-3BE9-44F1-8CB1-7E3815777196}" destId="{F348BBA6-0E57-4AA6-BCF8-48A375F4AD82}" srcOrd="0" destOrd="0" parTransId="{949506F5-4226-4F8D-B878-77EC14E54C12}" sibTransId="{AD0F3B0C-8A2D-4B2D-BC5E-1BA4AEDCC25D}"/>
    <dgm:cxn modelId="{4D9D9714-0DF8-D742-A1E2-3DF68C6552E6}" type="presOf" srcId="{21ADAB93-DB96-42F4-8ECE-FDA503731DAB}" destId="{FDC8A3F1-BBCB-9A43-A965-2992AA816924}" srcOrd="0" destOrd="0" presId="urn:microsoft.com/office/officeart/2005/8/layout/default"/>
    <dgm:cxn modelId="{8F80A05B-F518-C148-9536-985FD0F28173}" type="presOf" srcId="{D68B0D14-3BE9-44F1-8CB1-7E3815777196}" destId="{C5E12CC4-1EF6-8547-8C60-252200D11654}" srcOrd="0" destOrd="0" presId="urn:microsoft.com/office/officeart/2005/8/layout/default"/>
    <dgm:cxn modelId="{E782085D-B73C-7244-8B37-84F8A6008FD9}" type="presOf" srcId="{C5DB11E0-3D9D-4E5B-812E-65AE040CECE2}" destId="{29B86514-85E8-4742-AE8C-8347B5F13586}" srcOrd="0" destOrd="0" presId="urn:microsoft.com/office/officeart/2005/8/layout/default"/>
    <dgm:cxn modelId="{A76A3049-C69F-F444-8DD4-A534FE64C9A8}" type="presOf" srcId="{F348BBA6-0E57-4AA6-BCF8-48A375F4AD82}" destId="{76855D22-813E-6B4D-8118-8184AA520330}" srcOrd="0" destOrd="0" presId="urn:microsoft.com/office/officeart/2005/8/layout/default"/>
    <dgm:cxn modelId="{C638FC6D-0B69-426F-A02F-EE8E088FE243}" srcId="{D68B0D14-3BE9-44F1-8CB1-7E3815777196}" destId="{DE4931FB-F47F-4A19-A485-BB5469B85539}" srcOrd="5" destOrd="0" parTransId="{F7258953-7318-492B-9A27-5A5A55DD5C21}" sibTransId="{AE8C82BC-BD65-48EB-9F29-7BD9E2223CC6}"/>
    <dgm:cxn modelId="{0CC3277A-54C9-40B9-BC1B-3D7DE6C6C515}" srcId="{D68B0D14-3BE9-44F1-8CB1-7E3815777196}" destId="{21ADAB93-DB96-42F4-8ECE-FDA503731DAB}" srcOrd="3" destOrd="0" parTransId="{E865C6F5-214E-4F9D-B2D5-DB1B6F36CB16}" sibTransId="{C38B6B4C-20D5-4ADA-BEF3-7104E5477A53}"/>
    <dgm:cxn modelId="{7F1D3883-F3B5-4A95-85FF-E9A0366B289E}" srcId="{D68B0D14-3BE9-44F1-8CB1-7E3815777196}" destId="{7937E16C-F375-4F5C-9FFE-2C99DF84D4D0}" srcOrd="1" destOrd="0" parTransId="{3B519062-75A5-4A4A-8EEB-B005BF80E6F4}" sibTransId="{50208300-4EBF-49AA-95A1-1CDA259F1159}"/>
    <dgm:cxn modelId="{C5A7FC8B-F509-3C41-A89D-E7FD093FAE3E}" type="presOf" srcId="{1EC69FC4-CC4A-4296-A58C-36D205E96A08}" destId="{DBD2C508-B209-6D49-B3D3-49BF91CCF534}" srcOrd="0" destOrd="0" presId="urn:microsoft.com/office/officeart/2005/8/layout/default"/>
    <dgm:cxn modelId="{2F651199-2E61-DE42-9343-37EBA4E196C5}" type="presOf" srcId="{7937E16C-F375-4F5C-9FFE-2C99DF84D4D0}" destId="{FB558A61-C024-D747-87CF-8788887F8DB4}" srcOrd="0" destOrd="0" presId="urn:microsoft.com/office/officeart/2005/8/layout/default"/>
    <dgm:cxn modelId="{D12FB99D-F545-7B49-BB00-E849C744C525}" type="presOf" srcId="{6835A5DD-F9D4-4EE5-8B81-72F030220F36}" destId="{94492F00-2551-484F-9A3B-9206A071C821}" srcOrd="0" destOrd="0" presId="urn:microsoft.com/office/officeart/2005/8/layout/default"/>
    <dgm:cxn modelId="{053F49A8-F077-4C48-B3F3-4B63D04FB607}" srcId="{D68B0D14-3BE9-44F1-8CB1-7E3815777196}" destId="{1EC69FC4-CC4A-4296-A58C-36D205E96A08}" srcOrd="6" destOrd="0" parTransId="{391EB6D6-A262-415B-9592-51546E09E471}" sibTransId="{5F37A4DC-8467-4CEC-8D28-3F91F72DD50D}"/>
    <dgm:cxn modelId="{248D0BBE-D155-48BA-93A1-D4AEB0F1AEA7}" srcId="{D68B0D14-3BE9-44F1-8CB1-7E3815777196}" destId="{AE28B10F-0050-4D75-AC61-AF7A32EB33D1}" srcOrd="2" destOrd="0" parTransId="{BE46AB9D-9A2A-4375-AD08-DCB18AE6567E}" sibTransId="{EC8C889C-F63F-4DC6-92A1-0F7E74F84B43}"/>
    <dgm:cxn modelId="{0F0714C0-5AA6-4300-826D-C857A88FBE56}" srcId="{D68B0D14-3BE9-44F1-8CB1-7E3815777196}" destId="{C5DB11E0-3D9D-4E5B-812E-65AE040CECE2}" srcOrd="4" destOrd="0" parTransId="{B7AF826A-6971-4C91-B9F1-C4187D21607C}" sibTransId="{DE573A31-B8C8-4907-B65F-C054023DFB80}"/>
    <dgm:cxn modelId="{B2826ED5-DB88-414A-9E69-4B670D345EB1}" srcId="{D68B0D14-3BE9-44F1-8CB1-7E3815777196}" destId="{6835A5DD-F9D4-4EE5-8B81-72F030220F36}" srcOrd="7" destOrd="0" parTransId="{235EA6C4-5635-42E1-B8F2-AD5C25744E2F}" sibTransId="{2FF6DDC7-4B12-4383-B1B3-F043A0E32F5C}"/>
    <dgm:cxn modelId="{1BCD83DC-5E23-D845-9BD6-7CBBBD8E3B30}" type="presOf" srcId="{AE28B10F-0050-4D75-AC61-AF7A32EB33D1}" destId="{CC5700D6-5F23-2B4D-A730-1FD7B049C251}" srcOrd="0" destOrd="0" presId="urn:microsoft.com/office/officeart/2005/8/layout/default"/>
    <dgm:cxn modelId="{218BD8F9-C141-BB47-8539-0C278F4E3E8C}" type="presOf" srcId="{DE4931FB-F47F-4A19-A485-BB5469B85539}" destId="{BA86CDB0-BB9D-D743-91BB-C45A20B43FFA}" srcOrd="0" destOrd="0" presId="urn:microsoft.com/office/officeart/2005/8/layout/default"/>
    <dgm:cxn modelId="{8ADEF427-878E-6543-80EE-711591049343}" type="presParOf" srcId="{C5E12CC4-1EF6-8547-8C60-252200D11654}" destId="{76855D22-813E-6B4D-8118-8184AA520330}" srcOrd="0" destOrd="0" presId="urn:microsoft.com/office/officeart/2005/8/layout/default"/>
    <dgm:cxn modelId="{40963E4E-A894-6948-B408-7AC4530269F3}" type="presParOf" srcId="{C5E12CC4-1EF6-8547-8C60-252200D11654}" destId="{F1C0ED1B-CB4F-514B-80FB-5068125D725F}" srcOrd="1" destOrd="0" presId="urn:microsoft.com/office/officeart/2005/8/layout/default"/>
    <dgm:cxn modelId="{3CACE01A-7A23-8B47-BF4F-E208F22AFD8E}" type="presParOf" srcId="{C5E12CC4-1EF6-8547-8C60-252200D11654}" destId="{FB558A61-C024-D747-87CF-8788887F8DB4}" srcOrd="2" destOrd="0" presId="urn:microsoft.com/office/officeart/2005/8/layout/default"/>
    <dgm:cxn modelId="{78F84F63-503B-3240-8125-CC7F2B144204}" type="presParOf" srcId="{C5E12CC4-1EF6-8547-8C60-252200D11654}" destId="{405624AC-9994-6741-8C58-9DF31437B069}" srcOrd="3" destOrd="0" presId="urn:microsoft.com/office/officeart/2005/8/layout/default"/>
    <dgm:cxn modelId="{6B51A66E-464F-534B-89D4-08EC78549176}" type="presParOf" srcId="{C5E12CC4-1EF6-8547-8C60-252200D11654}" destId="{CC5700D6-5F23-2B4D-A730-1FD7B049C251}" srcOrd="4" destOrd="0" presId="urn:microsoft.com/office/officeart/2005/8/layout/default"/>
    <dgm:cxn modelId="{373C0FF4-AF97-8649-9DE9-F6CC6B7A5D9D}" type="presParOf" srcId="{C5E12CC4-1EF6-8547-8C60-252200D11654}" destId="{D7C6C559-3C92-2B43-AD40-9A46EA82FC0D}" srcOrd="5" destOrd="0" presId="urn:microsoft.com/office/officeart/2005/8/layout/default"/>
    <dgm:cxn modelId="{1D1DE7CC-3E2A-5040-BD02-46BCB33E4175}" type="presParOf" srcId="{C5E12CC4-1EF6-8547-8C60-252200D11654}" destId="{FDC8A3F1-BBCB-9A43-A965-2992AA816924}" srcOrd="6" destOrd="0" presId="urn:microsoft.com/office/officeart/2005/8/layout/default"/>
    <dgm:cxn modelId="{7A45CCA6-B88A-7241-8BC3-A947F723A25C}" type="presParOf" srcId="{C5E12CC4-1EF6-8547-8C60-252200D11654}" destId="{F0491692-46F1-AF4F-9C15-2FCD2C867A6B}" srcOrd="7" destOrd="0" presId="urn:microsoft.com/office/officeart/2005/8/layout/default"/>
    <dgm:cxn modelId="{44BDE351-9BAE-F24D-83AF-8194F889C86F}" type="presParOf" srcId="{C5E12CC4-1EF6-8547-8C60-252200D11654}" destId="{29B86514-85E8-4742-AE8C-8347B5F13586}" srcOrd="8" destOrd="0" presId="urn:microsoft.com/office/officeart/2005/8/layout/default"/>
    <dgm:cxn modelId="{8D0CA8FD-216D-824D-8777-4028F16D5514}" type="presParOf" srcId="{C5E12CC4-1EF6-8547-8C60-252200D11654}" destId="{2FB4FC38-C210-6848-8BD9-46F19DA8EF82}" srcOrd="9" destOrd="0" presId="urn:microsoft.com/office/officeart/2005/8/layout/default"/>
    <dgm:cxn modelId="{674F0273-E505-1240-8906-3E2A95533A51}" type="presParOf" srcId="{C5E12CC4-1EF6-8547-8C60-252200D11654}" destId="{BA86CDB0-BB9D-D743-91BB-C45A20B43FFA}" srcOrd="10" destOrd="0" presId="urn:microsoft.com/office/officeart/2005/8/layout/default"/>
    <dgm:cxn modelId="{A050612F-1028-4349-B8CB-DDD58AD5EE8E}" type="presParOf" srcId="{C5E12CC4-1EF6-8547-8C60-252200D11654}" destId="{4C274F2A-3EAF-F541-B1D2-AC65B2461445}" srcOrd="11" destOrd="0" presId="urn:microsoft.com/office/officeart/2005/8/layout/default"/>
    <dgm:cxn modelId="{B5BDA4D4-D8AD-3442-BE6B-65ED3264239B}" type="presParOf" srcId="{C5E12CC4-1EF6-8547-8C60-252200D11654}" destId="{DBD2C508-B209-6D49-B3D3-49BF91CCF534}" srcOrd="12" destOrd="0" presId="urn:microsoft.com/office/officeart/2005/8/layout/default"/>
    <dgm:cxn modelId="{A3626A56-7F17-FF41-A71E-FD2524093A4E}" type="presParOf" srcId="{C5E12CC4-1EF6-8547-8C60-252200D11654}" destId="{43AD61EB-CA1F-574B-913A-8289208650E7}" srcOrd="13" destOrd="0" presId="urn:microsoft.com/office/officeart/2005/8/layout/default"/>
    <dgm:cxn modelId="{4E08A502-D3C9-0446-B961-1F9EC61B166D}" type="presParOf" srcId="{C5E12CC4-1EF6-8547-8C60-252200D11654}" destId="{94492F00-2551-484F-9A3B-9206A071C82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D7543-1F11-4FE1-82BC-2E735EF02C4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0A9A6F-0FB0-4E03-824A-DD0324A25B4E}">
      <dgm:prSet/>
      <dgm:spPr/>
      <dgm:t>
        <a:bodyPr/>
        <a:lstStyle/>
        <a:p>
          <a:r>
            <a:rPr lang="en-GB" b="0" i="0"/>
            <a:t>Universities recognise that sociology A Level provides students with a very good foundation in social, political and policy knowledge. </a:t>
          </a:r>
          <a:endParaRPr lang="en-US"/>
        </a:p>
      </dgm:t>
    </dgm:pt>
    <dgm:pt modelId="{F58DF43D-D812-44DB-88A6-B0ECE595A3B9}" type="parTrans" cxnId="{87CAB33F-D683-4E23-A015-E5741A39FCAB}">
      <dgm:prSet/>
      <dgm:spPr/>
      <dgm:t>
        <a:bodyPr/>
        <a:lstStyle/>
        <a:p>
          <a:endParaRPr lang="en-US"/>
        </a:p>
      </dgm:t>
    </dgm:pt>
    <dgm:pt modelId="{1DD581EB-E01D-4A9F-9096-1162ED83A915}" type="sibTrans" cxnId="{87CAB33F-D683-4E23-A015-E5741A39FCAB}">
      <dgm:prSet/>
      <dgm:spPr/>
      <dgm:t>
        <a:bodyPr/>
        <a:lstStyle/>
        <a:p>
          <a:endParaRPr lang="en-US"/>
        </a:p>
      </dgm:t>
    </dgm:pt>
    <dgm:pt modelId="{B81AE17A-51D5-49F2-A232-836E86015A52}">
      <dgm:prSet/>
      <dgm:spPr/>
      <dgm:t>
        <a:bodyPr/>
        <a:lstStyle/>
        <a:p>
          <a:r>
            <a:rPr lang="en-GB" b="0" i="0"/>
            <a:t>Sociology is regarded as a demanding and rigorous A Level which combines well with any other combination of subjects.</a:t>
          </a:r>
          <a:endParaRPr lang="en-US"/>
        </a:p>
      </dgm:t>
    </dgm:pt>
    <dgm:pt modelId="{E1418C8B-5BED-43C5-83A8-CDEBC32C5268}" type="parTrans" cxnId="{C086B32F-520C-473B-A214-62647D3C5281}">
      <dgm:prSet/>
      <dgm:spPr/>
      <dgm:t>
        <a:bodyPr/>
        <a:lstStyle/>
        <a:p>
          <a:endParaRPr lang="en-US"/>
        </a:p>
      </dgm:t>
    </dgm:pt>
    <dgm:pt modelId="{9FC9B3CB-BA85-477B-B1E2-53D1B76444ED}" type="sibTrans" cxnId="{C086B32F-520C-473B-A214-62647D3C5281}">
      <dgm:prSet/>
      <dgm:spPr/>
      <dgm:t>
        <a:bodyPr/>
        <a:lstStyle/>
        <a:p>
          <a:endParaRPr lang="en-US"/>
        </a:p>
      </dgm:t>
    </dgm:pt>
    <dgm:pt modelId="{14CD82BF-10D6-43BB-91B5-43862AAADC9B}">
      <dgm:prSet/>
      <dgm:spPr/>
      <dgm:t>
        <a:bodyPr/>
        <a:lstStyle/>
        <a:p>
          <a:r>
            <a:rPr lang="en-GB" b="0" i="0"/>
            <a:t>It encourages a critical understanding of contemporary society.</a:t>
          </a:r>
          <a:endParaRPr lang="en-US"/>
        </a:p>
      </dgm:t>
    </dgm:pt>
    <dgm:pt modelId="{7D3DCFE0-E607-4272-A28B-78DDAE746862}" type="parTrans" cxnId="{2E951934-D667-4514-9112-0BD2D6379ACC}">
      <dgm:prSet/>
      <dgm:spPr/>
      <dgm:t>
        <a:bodyPr/>
        <a:lstStyle/>
        <a:p>
          <a:endParaRPr lang="en-US"/>
        </a:p>
      </dgm:t>
    </dgm:pt>
    <dgm:pt modelId="{025278CD-AE88-45DC-92FA-B652888C9BD6}" type="sibTrans" cxnId="{2E951934-D667-4514-9112-0BD2D6379ACC}">
      <dgm:prSet/>
      <dgm:spPr/>
      <dgm:t>
        <a:bodyPr/>
        <a:lstStyle/>
        <a:p>
          <a:endParaRPr lang="en-US"/>
        </a:p>
      </dgm:t>
    </dgm:pt>
    <dgm:pt modelId="{5C69CBA4-DF2A-469C-9FCA-598A99A11201}">
      <dgm:prSet/>
      <dgm:spPr/>
      <dgm:t>
        <a:bodyPr/>
        <a:lstStyle/>
        <a:p>
          <a:r>
            <a:rPr lang="en-GB" b="0" i="0"/>
            <a:t>Sociology equips you with a core </a:t>
          </a:r>
          <a:r>
            <a:rPr lang="en-GB" b="1" i="0"/>
            <a:t>knowledge of society</a:t>
          </a:r>
          <a:r>
            <a:rPr lang="en-GB" b="0" i="0"/>
            <a:t>, </a:t>
          </a:r>
          <a:r>
            <a:rPr lang="en-GB" b="1" i="0"/>
            <a:t>how it works</a:t>
          </a:r>
          <a:r>
            <a:rPr lang="en-GB" b="0" i="0"/>
            <a:t> and </a:t>
          </a:r>
          <a:r>
            <a:rPr lang="en-GB" b="1" i="0"/>
            <a:t>how it changes</a:t>
          </a:r>
          <a:r>
            <a:rPr lang="en-GB" b="0" i="0"/>
            <a:t>. </a:t>
          </a:r>
          <a:endParaRPr lang="en-US"/>
        </a:p>
      </dgm:t>
    </dgm:pt>
    <dgm:pt modelId="{2368F585-4191-46AA-BCCA-A3697C0AC072}" type="parTrans" cxnId="{89B0C723-9A11-443A-8176-E112F29538BD}">
      <dgm:prSet/>
      <dgm:spPr/>
      <dgm:t>
        <a:bodyPr/>
        <a:lstStyle/>
        <a:p>
          <a:endParaRPr lang="en-US"/>
        </a:p>
      </dgm:t>
    </dgm:pt>
    <dgm:pt modelId="{72668A32-FC71-46F2-8432-442DF7FD59B9}" type="sibTrans" cxnId="{89B0C723-9A11-443A-8176-E112F29538BD}">
      <dgm:prSet/>
      <dgm:spPr/>
      <dgm:t>
        <a:bodyPr/>
        <a:lstStyle/>
        <a:p>
          <a:endParaRPr lang="en-US"/>
        </a:p>
      </dgm:t>
    </dgm:pt>
    <dgm:pt modelId="{17BC3A56-5DB6-43F5-9E81-63BBC1764B13}">
      <dgm:prSet/>
      <dgm:spPr/>
      <dgm:t>
        <a:bodyPr/>
        <a:lstStyle/>
        <a:p>
          <a:r>
            <a:rPr lang="en-GB"/>
            <a:t>No coursework.</a:t>
          </a:r>
          <a:endParaRPr lang="en-US"/>
        </a:p>
      </dgm:t>
    </dgm:pt>
    <dgm:pt modelId="{16C43AC0-2A40-4289-AF21-352DB3FCE806}" type="parTrans" cxnId="{4088EDC8-E38E-4FED-991A-2D33E8416218}">
      <dgm:prSet/>
      <dgm:spPr/>
      <dgm:t>
        <a:bodyPr/>
        <a:lstStyle/>
        <a:p>
          <a:endParaRPr lang="en-US"/>
        </a:p>
      </dgm:t>
    </dgm:pt>
    <dgm:pt modelId="{6F8ACB51-DB99-4445-ADFF-F63A356530A5}" type="sibTrans" cxnId="{4088EDC8-E38E-4FED-991A-2D33E8416218}">
      <dgm:prSet/>
      <dgm:spPr/>
      <dgm:t>
        <a:bodyPr/>
        <a:lstStyle/>
        <a:p>
          <a:endParaRPr lang="en-US"/>
        </a:p>
      </dgm:t>
    </dgm:pt>
    <dgm:pt modelId="{499D05CD-E030-D645-9F34-36B12C2FE2D3}" type="pres">
      <dgm:prSet presAssocID="{2F8D7543-1F11-4FE1-82BC-2E735EF02C4D}" presName="Name0" presStyleCnt="0">
        <dgm:presLayoutVars>
          <dgm:dir/>
          <dgm:resizeHandles val="exact"/>
        </dgm:presLayoutVars>
      </dgm:prSet>
      <dgm:spPr/>
    </dgm:pt>
    <dgm:pt modelId="{777C7CB2-3105-514B-9C5B-3D4AEF43FA6B}" type="pres">
      <dgm:prSet presAssocID="{110A9A6F-0FB0-4E03-824A-DD0324A25B4E}" presName="node" presStyleLbl="node1" presStyleIdx="0" presStyleCnt="5">
        <dgm:presLayoutVars>
          <dgm:bulletEnabled val="1"/>
        </dgm:presLayoutVars>
      </dgm:prSet>
      <dgm:spPr/>
    </dgm:pt>
    <dgm:pt modelId="{396D8ADC-D158-B841-9CD6-36B7A18AF7F9}" type="pres">
      <dgm:prSet presAssocID="{1DD581EB-E01D-4A9F-9096-1162ED83A915}" presName="sibTrans" presStyleLbl="sibTrans1D1" presStyleIdx="0" presStyleCnt="4"/>
      <dgm:spPr/>
    </dgm:pt>
    <dgm:pt modelId="{3979E3F4-DE6D-514E-B502-08D1A2F9A930}" type="pres">
      <dgm:prSet presAssocID="{1DD581EB-E01D-4A9F-9096-1162ED83A915}" presName="connectorText" presStyleLbl="sibTrans1D1" presStyleIdx="0" presStyleCnt="4"/>
      <dgm:spPr/>
    </dgm:pt>
    <dgm:pt modelId="{CC637E87-8197-A345-AFA9-EC1613E19BCC}" type="pres">
      <dgm:prSet presAssocID="{B81AE17A-51D5-49F2-A232-836E86015A52}" presName="node" presStyleLbl="node1" presStyleIdx="1" presStyleCnt="5">
        <dgm:presLayoutVars>
          <dgm:bulletEnabled val="1"/>
        </dgm:presLayoutVars>
      </dgm:prSet>
      <dgm:spPr/>
    </dgm:pt>
    <dgm:pt modelId="{2367FBCC-CCD8-0F4C-A710-CB1FBF99F33A}" type="pres">
      <dgm:prSet presAssocID="{9FC9B3CB-BA85-477B-B1E2-53D1B76444ED}" presName="sibTrans" presStyleLbl="sibTrans1D1" presStyleIdx="1" presStyleCnt="4"/>
      <dgm:spPr/>
    </dgm:pt>
    <dgm:pt modelId="{C1DDE128-7D60-D043-985C-2DEDE805CDFC}" type="pres">
      <dgm:prSet presAssocID="{9FC9B3CB-BA85-477B-B1E2-53D1B76444ED}" presName="connectorText" presStyleLbl="sibTrans1D1" presStyleIdx="1" presStyleCnt="4"/>
      <dgm:spPr/>
    </dgm:pt>
    <dgm:pt modelId="{639CDA78-C5EF-6E46-8899-695BD2F0E0FE}" type="pres">
      <dgm:prSet presAssocID="{14CD82BF-10D6-43BB-91B5-43862AAADC9B}" presName="node" presStyleLbl="node1" presStyleIdx="2" presStyleCnt="5">
        <dgm:presLayoutVars>
          <dgm:bulletEnabled val="1"/>
        </dgm:presLayoutVars>
      </dgm:prSet>
      <dgm:spPr/>
    </dgm:pt>
    <dgm:pt modelId="{FA7040E1-C0AF-5E46-989A-5B3C65F7C9AE}" type="pres">
      <dgm:prSet presAssocID="{025278CD-AE88-45DC-92FA-B652888C9BD6}" presName="sibTrans" presStyleLbl="sibTrans1D1" presStyleIdx="2" presStyleCnt="4"/>
      <dgm:spPr/>
    </dgm:pt>
    <dgm:pt modelId="{9441A455-BC76-D546-9F5A-88CEFFE8B670}" type="pres">
      <dgm:prSet presAssocID="{025278CD-AE88-45DC-92FA-B652888C9BD6}" presName="connectorText" presStyleLbl="sibTrans1D1" presStyleIdx="2" presStyleCnt="4"/>
      <dgm:spPr/>
    </dgm:pt>
    <dgm:pt modelId="{55661887-E2F2-5C4C-9C46-C192A8E4F648}" type="pres">
      <dgm:prSet presAssocID="{5C69CBA4-DF2A-469C-9FCA-598A99A11201}" presName="node" presStyleLbl="node1" presStyleIdx="3" presStyleCnt="5">
        <dgm:presLayoutVars>
          <dgm:bulletEnabled val="1"/>
        </dgm:presLayoutVars>
      </dgm:prSet>
      <dgm:spPr/>
    </dgm:pt>
    <dgm:pt modelId="{209943C1-48A1-994A-85D7-9574F087510C}" type="pres">
      <dgm:prSet presAssocID="{72668A32-FC71-46F2-8432-442DF7FD59B9}" presName="sibTrans" presStyleLbl="sibTrans1D1" presStyleIdx="3" presStyleCnt="4"/>
      <dgm:spPr/>
    </dgm:pt>
    <dgm:pt modelId="{26CFAEE2-F22E-D44A-B82C-9F4C2D9F2822}" type="pres">
      <dgm:prSet presAssocID="{72668A32-FC71-46F2-8432-442DF7FD59B9}" presName="connectorText" presStyleLbl="sibTrans1D1" presStyleIdx="3" presStyleCnt="4"/>
      <dgm:spPr/>
    </dgm:pt>
    <dgm:pt modelId="{53118CE8-1C3A-2E48-9163-A450D3377579}" type="pres">
      <dgm:prSet presAssocID="{17BC3A56-5DB6-43F5-9E81-63BBC1764B13}" presName="node" presStyleLbl="node1" presStyleIdx="4" presStyleCnt="5">
        <dgm:presLayoutVars>
          <dgm:bulletEnabled val="1"/>
        </dgm:presLayoutVars>
      </dgm:prSet>
      <dgm:spPr/>
    </dgm:pt>
  </dgm:ptLst>
  <dgm:cxnLst>
    <dgm:cxn modelId="{FA2D4617-5E2E-3F41-A6B8-A1303374B701}" type="presOf" srcId="{72668A32-FC71-46F2-8432-442DF7FD59B9}" destId="{26CFAEE2-F22E-D44A-B82C-9F4C2D9F2822}" srcOrd="1" destOrd="0" presId="urn:microsoft.com/office/officeart/2016/7/layout/RepeatingBendingProcessNew"/>
    <dgm:cxn modelId="{7B373819-CA70-294B-A188-7888C0F76C42}" type="presOf" srcId="{2F8D7543-1F11-4FE1-82BC-2E735EF02C4D}" destId="{499D05CD-E030-D645-9F34-36B12C2FE2D3}" srcOrd="0" destOrd="0" presId="urn:microsoft.com/office/officeart/2016/7/layout/RepeatingBendingProcessNew"/>
    <dgm:cxn modelId="{89B0C723-9A11-443A-8176-E112F29538BD}" srcId="{2F8D7543-1F11-4FE1-82BC-2E735EF02C4D}" destId="{5C69CBA4-DF2A-469C-9FCA-598A99A11201}" srcOrd="3" destOrd="0" parTransId="{2368F585-4191-46AA-BCCA-A3697C0AC072}" sibTransId="{72668A32-FC71-46F2-8432-442DF7FD59B9}"/>
    <dgm:cxn modelId="{C086B32F-520C-473B-A214-62647D3C5281}" srcId="{2F8D7543-1F11-4FE1-82BC-2E735EF02C4D}" destId="{B81AE17A-51D5-49F2-A232-836E86015A52}" srcOrd="1" destOrd="0" parTransId="{E1418C8B-5BED-43C5-83A8-CDEBC32C5268}" sibTransId="{9FC9B3CB-BA85-477B-B1E2-53D1B76444ED}"/>
    <dgm:cxn modelId="{E7578A33-A834-5B42-A238-7854D5A4F43A}" type="presOf" srcId="{110A9A6F-0FB0-4E03-824A-DD0324A25B4E}" destId="{777C7CB2-3105-514B-9C5B-3D4AEF43FA6B}" srcOrd="0" destOrd="0" presId="urn:microsoft.com/office/officeart/2016/7/layout/RepeatingBendingProcessNew"/>
    <dgm:cxn modelId="{2E951934-D667-4514-9112-0BD2D6379ACC}" srcId="{2F8D7543-1F11-4FE1-82BC-2E735EF02C4D}" destId="{14CD82BF-10D6-43BB-91B5-43862AAADC9B}" srcOrd="2" destOrd="0" parTransId="{7D3DCFE0-E607-4272-A28B-78DDAE746862}" sibTransId="{025278CD-AE88-45DC-92FA-B652888C9BD6}"/>
    <dgm:cxn modelId="{87CAB33F-D683-4E23-A015-E5741A39FCAB}" srcId="{2F8D7543-1F11-4FE1-82BC-2E735EF02C4D}" destId="{110A9A6F-0FB0-4E03-824A-DD0324A25B4E}" srcOrd="0" destOrd="0" parTransId="{F58DF43D-D812-44DB-88A6-B0ECE595A3B9}" sibTransId="{1DD581EB-E01D-4A9F-9096-1162ED83A915}"/>
    <dgm:cxn modelId="{DC231A66-61B6-454E-BF59-5F36068CCD5C}" type="presOf" srcId="{025278CD-AE88-45DC-92FA-B652888C9BD6}" destId="{FA7040E1-C0AF-5E46-989A-5B3C65F7C9AE}" srcOrd="0" destOrd="0" presId="urn:microsoft.com/office/officeart/2016/7/layout/RepeatingBendingProcessNew"/>
    <dgm:cxn modelId="{6BC7F458-307B-0F4C-8BA8-0AC494A5E089}" type="presOf" srcId="{9FC9B3CB-BA85-477B-B1E2-53D1B76444ED}" destId="{2367FBCC-CCD8-0F4C-A710-CB1FBF99F33A}" srcOrd="0" destOrd="0" presId="urn:microsoft.com/office/officeart/2016/7/layout/RepeatingBendingProcessNew"/>
    <dgm:cxn modelId="{011AC798-7913-FF40-A624-98827F763742}" type="presOf" srcId="{025278CD-AE88-45DC-92FA-B652888C9BD6}" destId="{9441A455-BC76-D546-9F5A-88CEFFE8B670}" srcOrd="1" destOrd="0" presId="urn:microsoft.com/office/officeart/2016/7/layout/RepeatingBendingProcessNew"/>
    <dgm:cxn modelId="{0F906F9D-4936-B54A-B1DD-CB80A7E8F56F}" type="presOf" srcId="{14CD82BF-10D6-43BB-91B5-43862AAADC9B}" destId="{639CDA78-C5EF-6E46-8899-695BD2F0E0FE}" srcOrd="0" destOrd="0" presId="urn:microsoft.com/office/officeart/2016/7/layout/RepeatingBendingProcessNew"/>
    <dgm:cxn modelId="{848657A1-F0EC-8245-A916-AEBD87E214D6}" type="presOf" srcId="{B81AE17A-51D5-49F2-A232-836E86015A52}" destId="{CC637E87-8197-A345-AFA9-EC1613E19BCC}" srcOrd="0" destOrd="0" presId="urn:microsoft.com/office/officeart/2016/7/layout/RepeatingBendingProcessNew"/>
    <dgm:cxn modelId="{E92564A9-FBE0-6146-BCD0-434DD5BE9BB4}" type="presOf" srcId="{17BC3A56-5DB6-43F5-9E81-63BBC1764B13}" destId="{53118CE8-1C3A-2E48-9163-A450D3377579}" srcOrd="0" destOrd="0" presId="urn:microsoft.com/office/officeart/2016/7/layout/RepeatingBendingProcessNew"/>
    <dgm:cxn modelId="{F3FBDFA9-79B1-D64D-A918-2D375B500B45}" type="presOf" srcId="{1DD581EB-E01D-4A9F-9096-1162ED83A915}" destId="{3979E3F4-DE6D-514E-B502-08D1A2F9A930}" srcOrd="1" destOrd="0" presId="urn:microsoft.com/office/officeart/2016/7/layout/RepeatingBendingProcessNew"/>
    <dgm:cxn modelId="{4088EDC8-E38E-4FED-991A-2D33E8416218}" srcId="{2F8D7543-1F11-4FE1-82BC-2E735EF02C4D}" destId="{17BC3A56-5DB6-43F5-9E81-63BBC1764B13}" srcOrd="4" destOrd="0" parTransId="{16C43AC0-2A40-4289-AF21-352DB3FCE806}" sibTransId="{6F8ACB51-DB99-4445-ADFF-F63A356530A5}"/>
    <dgm:cxn modelId="{C0DA9BCF-A5CA-3948-B1C4-C249FEE9CE28}" type="presOf" srcId="{9FC9B3CB-BA85-477B-B1E2-53D1B76444ED}" destId="{C1DDE128-7D60-D043-985C-2DEDE805CDFC}" srcOrd="1" destOrd="0" presId="urn:microsoft.com/office/officeart/2016/7/layout/RepeatingBendingProcessNew"/>
    <dgm:cxn modelId="{2FAB38DB-F64A-E846-BE50-E27756873AB9}" type="presOf" srcId="{72668A32-FC71-46F2-8432-442DF7FD59B9}" destId="{209943C1-48A1-994A-85D7-9574F087510C}" srcOrd="0" destOrd="0" presId="urn:microsoft.com/office/officeart/2016/7/layout/RepeatingBendingProcessNew"/>
    <dgm:cxn modelId="{A9CF48E1-029E-0546-800A-33E13016B78A}" type="presOf" srcId="{5C69CBA4-DF2A-469C-9FCA-598A99A11201}" destId="{55661887-E2F2-5C4C-9C46-C192A8E4F648}" srcOrd="0" destOrd="0" presId="urn:microsoft.com/office/officeart/2016/7/layout/RepeatingBendingProcessNew"/>
    <dgm:cxn modelId="{5BAB2BE2-2CAF-104C-A367-C3D70885CA7C}" type="presOf" srcId="{1DD581EB-E01D-4A9F-9096-1162ED83A915}" destId="{396D8ADC-D158-B841-9CD6-36B7A18AF7F9}" srcOrd="0" destOrd="0" presId="urn:microsoft.com/office/officeart/2016/7/layout/RepeatingBendingProcessNew"/>
    <dgm:cxn modelId="{7B0E53D7-E2CF-BC42-A816-2742CF592ED8}" type="presParOf" srcId="{499D05CD-E030-D645-9F34-36B12C2FE2D3}" destId="{777C7CB2-3105-514B-9C5B-3D4AEF43FA6B}" srcOrd="0" destOrd="0" presId="urn:microsoft.com/office/officeart/2016/7/layout/RepeatingBendingProcessNew"/>
    <dgm:cxn modelId="{2D7A5CDA-617C-874E-BDD0-337109997605}" type="presParOf" srcId="{499D05CD-E030-D645-9F34-36B12C2FE2D3}" destId="{396D8ADC-D158-B841-9CD6-36B7A18AF7F9}" srcOrd="1" destOrd="0" presId="urn:microsoft.com/office/officeart/2016/7/layout/RepeatingBendingProcessNew"/>
    <dgm:cxn modelId="{A1CD5250-386E-CA4A-ACC0-24FAC0EA4E93}" type="presParOf" srcId="{396D8ADC-D158-B841-9CD6-36B7A18AF7F9}" destId="{3979E3F4-DE6D-514E-B502-08D1A2F9A930}" srcOrd="0" destOrd="0" presId="urn:microsoft.com/office/officeart/2016/7/layout/RepeatingBendingProcessNew"/>
    <dgm:cxn modelId="{452BA42E-0B7C-F84D-A04A-6D8FA7028D21}" type="presParOf" srcId="{499D05CD-E030-D645-9F34-36B12C2FE2D3}" destId="{CC637E87-8197-A345-AFA9-EC1613E19BCC}" srcOrd="2" destOrd="0" presId="urn:microsoft.com/office/officeart/2016/7/layout/RepeatingBendingProcessNew"/>
    <dgm:cxn modelId="{D852D628-654F-7547-BCEF-7355DBD44363}" type="presParOf" srcId="{499D05CD-E030-D645-9F34-36B12C2FE2D3}" destId="{2367FBCC-CCD8-0F4C-A710-CB1FBF99F33A}" srcOrd="3" destOrd="0" presId="urn:microsoft.com/office/officeart/2016/7/layout/RepeatingBendingProcessNew"/>
    <dgm:cxn modelId="{66351067-EB85-EA43-83C9-E79D7C8B7CE0}" type="presParOf" srcId="{2367FBCC-CCD8-0F4C-A710-CB1FBF99F33A}" destId="{C1DDE128-7D60-D043-985C-2DEDE805CDFC}" srcOrd="0" destOrd="0" presId="urn:microsoft.com/office/officeart/2016/7/layout/RepeatingBendingProcessNew"/>
    <dgm:cxn modelId="{947BB0CC-8D05-B347-8366-573739E5EF40}" type="presParOf" srcId="{499D05CD-E030-D645-9F34-36B12C2FE2D3}" destId="{639CDA78-C5EF-6E46-8899-695BD2F0E0FE}" srcOrd="4" destOrd="0" presId="urn:microsoft.com/office/officeart/2016/7/layout/RepeatingBendingProcessNew"/>
    <dgm:cxn modelId="{FC99C0D3-D111-AF43-BF82-FA6B8CFF9670}" type="presParOf" srcId="{499D05CD-E030-D645-9F34-36B12C2FE2D3}" destId="{FA7040E1-C0AF-5E46-989A-5B3C65F7C9AE}" srcOrd="5" destOrd="0" presId="urn:microsoft.com/office/officeart/2016/7/layout/RepeatingBendingProcessNew"/>
    <dgm:cxn modelId="{1A356BB5-A3BD-9740-B556-61609BA1AC5D}" type="presParOf" srcId="{FA7040E1-C0AF-5E46-989A-5B3C65F7C9AE}" destId="{9441A455-BC76-D546-9F5A-88CEFFE8B670}" srcOrd="0" destOrd="0" presId="urn:microsoft.com/office/officeart/2016/7/layout/RepeatingBendingProcessNew"/>
    <dgm:cxn modelId="{BA545935-9842-474A-8CD2-4DB4490CA330}" type="presParOf" srcId="{499D05CD-E030-D645-9F34-36B12C2FE2D3}" destId="{55661887-E2F2-5C4C-9C46-C192A8E4F648}" srcOrd="6" destOrd="0" presId="urn:microsoft.com/office/officeart/2016/7/layout/RepeatingBendingProcessNew"/>
    <dgm:cxn modelId="{2B2010B7-D6D8-4047-BAC4-5E5575A3D0F2}" type="presParOf" srcId="{499D05CD-E030-D645-9F34-36B12C2FE2D3}" destId="{209943C1-48A1-994A-85D7-9574F087510C}" srcOrd="7" destOrd="0" presId="urn:microsoft.com/office/officeart/2016/7/layout/RepeatingBendingProcessNew"/>
    <dgm:cxn modelId="{91969BB7-1901-7047-B443-8DCC0D27A69C}" type="presParOf" srcId="{209943C1-48A1-994A-85D7-9574F087510C}" destId="{26CFAEE2-F22E-D44A-B82C-9F4C2D9F2822}" srcOrd="0" destOrd="0" presId="urn:microsoft.com/office/officeart/2016/7/layout/RepeatingBendingProcessNew"/>
    <dgm:cxn modelId="{0D57D74D-0F7A-8240-A32E-944E67CBE314}" type="presParOf" srcId="{499D05CD-E030-D645-9F34-36B12C2FE2D3}" destId="{53118CE8-1C3A-2E48-9163-A450D337757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25251F-8515-4066-95CE-6317A31B8CC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32F99-2B2A-4CFE-BA02-6FD9D2F77E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Study Interesting Topics</a:t>
          </a:r>
          <a:endParaRPr lang="en-US"/>
        </a:p>
      </dgm:t>
    </dgm:pt>
    <dgm:pt modelId="{B0623C62-4697-4632-8266-BFA2958A9B1A}" type="parTrans" cxnId="{00EDB0B0-E7E7-4AFC-8AD8-76B98716F2EE}">
      <dgm:prSet/>
      <dgm:spPr/>
      <dgm:t>
        <a:bodyPr/>
        <a:lstStyle/>
        <a:p>
          <a:endParaRPr lang="en-US"/>
        </a:p>
      </dgm:t>
    </dgm:pt>
    <dgm:pt modelId="{9966B91E-69E7-4389-8761-EE0651AF141A}" type="sibTrans" cxnId="{00EDB0B0-E7E7-4AFC-8AD8-76B98716F2EE}">
      <dgm:prSet/>
      <dgm:spPr/>
      <dgm:t>
        <a:bodyPr/>
        <a:lstStyle/>
        <a:p>
          <a:endParaRPr lang="en-US"/>
        </a:p>
      </dgm:t>
    </dgm:pt>
    <dgm:pt modelId="{2DA49274-073F-471F-9B38-4C7254D619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 New Skills</a:t>
          </a:r>
          <a:endParaRPr lang="en-US"/>
        </a:p>
      </dgm:t>
    </dgm:pt>
    <dgm:pt modelId="{AA525EAD-CBBA-44A6-B147-D4C65E61EB09}" type="parTrans" cxnId="{9B588EBB-BDAB-4674-B2E7-B5B1C531400E}">
      <dgm:prSet/>
      <dgm:spPr/>
      <dgm:t>
        <a:bodyPr/>
        <a:lstStyle/>
        <a:p>
          <a:endParaRPr lang="en-US"/>
        </a:p>
      </dgm:t>
    </dgm:pt>
    <dgm:pt modelId="{F0817F7B-6B65-4487-9978-BE06E7C4224A}" type="sibTrans" cxnId="{9B588EBB-BDAB-4674-B2E7-B5B1C531400E}">
      <dgm:prSet/>
      <dgm:spPr/>
      <dgm:t>
        <a:bodyPr/>
        <a:lstStyle/>
        <a:p>
          <a:endParaRPr lang="en-US"/>
        </a:p>
      </dgm:t>
    </dgm:pt>
    <dgm:pt modelId="{03B1B013-4021-48FF-BD89-E89FEE5AE13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Tackle Challenges/Problem Solving</a:t>
          </a:r>
          <a:endParaRPr lang="en-US"/>
        </a:p>
      </dgm:t>
    </dgm:pt>
    <dgm:pt modelId="{146CC90B-E8B2-4BED-AC77-28B42205B4AA}" type="parTrans" cxnId="{9D99EAA5-B434-4026-A692-1543CFF7535B}">
      <dgm:prSet/>
      <dgm:spPr/>
      <dgm:t>
        <a:bodyPr/>
        <a:lstStyle/>
        <a:p>
          <a:endParaRPr lang="en-US"/>
        </a:p>
      </dgm:t>
    </dgm:pt>
    <dgm:pt modelId="{5FEF84BE-613B-4B9D-941F-AC08BC75EF41}" type="sibTrans" cxnId="{9D99EAA5-B434-4026-A692-1543CFF7535B}">
      <dgm:prSet/>
      <dgm:spPr/>
      <dgm:t>
        <a:bodyPr/>
        <a:lstStyle/>
        <a:p>
          <a:endParaRPr lang="en-US"/>
        </a:p>
      </dgm:t>
    </dgm:pt>
    <dgm:pt modelId="{B1EB2BE4-CF05-49CF-93E5-68F28AF7D4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Wide Range of Career Paths</a:t>
          </a:r>
          <a:endParaRPr lang="en-US"/>
        </a:p>
      </dgm:t>
    </dgm:pt>
    <dgm:pt modelId="{7017394B-94F1-4A9B-B70C-54135638C821}" type="parTrans" cxnId="{517ACBCB-F272-4518-8545-DCB24C5D6719}">
      <dgm:prSet/>
      <dgm:spPr/>
      <dgm:t>
        <a:bodyPr/>
        <a:lstStyle/>
        <a:p>
          <a:endParaRPr lang="en-US"/>
        </a:p>
      </dgm:t>
    </dgm:pt>
    <dgm:pt modelId="{A55FE7B6-C743-44F3-B58E-2815D3D11FA1}" type="sibTrans" cxnId="{517ACBCB-F272-4518-8545-DCB24C5D6719}">
      <dgm:prSet/>
      <dgm:spPr/>
      <dgm:t>
        <a:bodyPr/>
        <a:lstStyle/>
        <a:p>
          <a:endParaRPr lang="en-US"/>
        </a:p>
      </dgm:t>
    </dgm:pt>
    <dgm:pt modelId="{FA932694-271C-4F92-BEE4-D123D00F57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Be In Demand</a:t>
          </a:r>
          <a:endParaRPr lang="en-US"/>
        </a:p>
      </dgm:t>
    </dgm:pt>
    <dgm:pt modelId="{4CC99562-B298-4F15-9415-5C246B67F117}" type="parTrans" cxnId="{CD4B11A7-A010-47CF-AE17-C04F65EF832C}">
      <dgm:prSet/>
      <dgm:spPr/>
      <dgm:t>
        <a:bodyPr/>
        <a:lstStyle/>
        <a:p>
          <a:endParaRPr lang="en-US"/>
        </a:p>
      </dgm:t>
    </dgm:pt>
    <dgm:pt modelId="{B5E92910-8B8B-4AA9-8AF2-D3A33C7EB5DA}" type="sibTrans" cxnId="{CD4B11A7-A010-47CF-AE17-C04F65EF832C}">
      <dgm:prSet/>
      <dgm:spPr/>
      <dgm:t>
        <a:bodyPr/>
        <a:lstStyle/>
        <a:p>
          <a:endParaRPr lang="en-US"/>
        </a:p>
      </dgm:t>
    </dgm:pt>
    <dgm:pt modelId="{436B23E0-9C86-4586-A9E3-60ADA3D146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Travel The World</a:t>
          </a:r>
          <a:endParaRPr lang="en-US"/>
        </a:p>
      </dgm:t>
    </dgm:pt>
    <dgm:pt modelId="{1C4BFBBE-6462-4720-A721-74F153A7378C}" type="parTrans" cxnId="{9092781B-63C4-41CF-A88F-3D8C0A77FA69}">
      <dgm:prSet/>
      <dgm:spPr/>
      <dgm:t>
        <a:bodyPr/>
        <a:lstStyle/>
        <a:p>
          <a:endParaRPr lang="en-US"/>
        </a:p>
      </dgm:t>
    </dgm:pt>
    <dgm:pt modelId="{E32C0965-0724-491D-B5EE-08BA1297A606}" type="sibTrans" cxnId="{9092781B-63C4-41CF-A88F-3D8C0A77FA69}">
      <dgm:prSet/>
      <dgm:spPr/>
      <dgm:t>
        <a:bodyPr/>
        <a:lstStyle/>
        <a:p>
          <a:endParaRPr lang="en-US"/>
        </a:p>
      </dgm:t>
    </dgm:pt>
    <dgm:pt modelId="{A9B6EFDA-C4AF-450C-BB1A-18E961F8D4FB}" type="pres">
      <dgm:prSet presAssocID="{6925251F-8515-4066-95CE-6317A31B8CC5}" presName="root" presStyleCnt="0">
        <dgm:presLayoutVars>
          <dgm:dir/>
          <dgm:resizeHandles val="exact"/>
        </dgm:presLayoutVars>
      </dgm:prSet>
      <dgm:spPr/>
    </dgm:pt>
    <dgm:pt modelId="{79F5C528-714A-4F94-BDBB-759D2002B05F}" type="pres">
      <dgm:prSet presAssocID="{33C32F99-2B2A-4CFE-BA02-6FD9D2F77EAF}" presName="compNode" presStyleCnt="0"/>
      <dgm:spPr/>
    </dgm:pt>
    <dgm:pt modelId="{191CCD10-6E36-4E83-9A93-00C18626ED67}" type="pres">
      <dgm:prSet presAssocID="{33C32F99-2B2A-4CFE-BA02-6FD9D2F77EA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rollment"/>
        </a:ext>
      </dgm:extLst>
    </dgm:pt>
    <dgm:pt modelId="{998CFCAA-24D6-4A11-B610-9542FF21A805}" type="pres">
      <dgm:prSet presAssocID="{33C32F99-2B2A-4CFE-BA02-6FD9D2F77EAF}" presName="spaceRect" presStyleCnt="0"/>
      <dgm:spPr/>
    </dgm:pt>
    <dgm:pt modelId="{22BCF383-FAF9-4228-B6C8-EAAC9F23A2EF}" type="pres">
      <dgm:prSet presAssocID="{33C32F99-2B2A-4CFE-BA02-6FD9D2F77EAF}" presName="textRect" presStyleLbl="revTx" presStyleIdx="0" presStyleCnt="6">
        <dgm:presLayoutVars>
          <dgm:chMax val="1"/>
          <dgm:chPref val="1"/>
        </dgm:presLayoutVars>
      </dgm:prSet>
      <dgm:spPr/>
    </dgm:pt>
    <dgm:pt modelId="{B644034C-A15A-4C3D-977F-893431D6013D}" type="pres">
      <dgm:prSet presAssocID="{9966B91E-69E7-4389-8761-EE0651AF141A}" presName="sibTrans" presStyleCnt="0"/>
      <dgm:spPr/>
    </dgm:pt>
    <dgm:pt modelId="{F87B225B-AC76-4DE6-8E0A-E1497979988B}" type="pres">
      <dgm:prSet presAssocID="{2DA49274-073F-471F-9B38-4C7254D61907}" presName="compNode" presStyleCnt="0"/>
      <dgm:spPr/>
    </dgm:pt>
    <dgm:pt modelId="{255195CA-B684-4072-90A6-9E78D12613A2}" type="pres">
      <dgm:prSet presAssocID="{2DA49274-073F-471F-9B38-4C7254D6190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ruitment Management"/>
        </a:ext>
      </dgm:extLst>
    </dgm:pt>
    <dgm:pt modelId="{ED10940A-28BF-4455-BCC1-E8A0371758C1}" type="pres">
      <dgm:prSet presAssocID="{2DA49274-073F-471F-9B38-4C7254D61907}" presName="spaceRect" presStyleCnt="0"/>
      <dgm:spPr/>
    </dgm:pt>
    <dgm:pt modelId="{EE1ABD21-7ABA-434A-B156-6B577250D64F}" type="pres">
      <dgm:prSet presAssocID="{2DA49274-073F-471F-9B38-4C7254D61907}" presName="textRect" presStyleLbl="revTx" presStyleIdx="1" presStyleCnt="6">
        <dgm:presLayoutVars>
          <dgm:chMax val="1"/>
          <dgm:chPref val="1"/>
        </dgm:presLayoutVars>
      </dgm:prSet>
      <dgm:spPr/>
    </dgm:pt>
    <dgm:pt modelId="{D73A3AE8-4EB2-4E83-BCFC-8CBEEF61DBAA}" type="pres">
      <dgm:prSet presAssocID="{F0817F7B-6B65-4487-9978-BE06E7C4224A}" presName="sibTrans" presStyleCnt="0"/>
      <dgm:spPr/>
    </dgm:pt>
    <dgm:pt modelId="{F6D436B5-24EB-4124-A5AF-8A59FDFB2112}" type="pres">
      <dgm:prSet presAssocID="{03B1B013-4021-48FF-BD89-E89FEE5AE13C}" presName="compNode" presStyleCnt="0"/>
      <dgm:spPr/>
    </dgm:pt>
    <dgm:pt modelId="{CC5FBEB9-3A38-4DF7-9E1B-FB6EAA87394D}" type="pres">
      <dgm:prSet presAssocID="{03B1B013-4021-48FF-BD89-E89FEE5AE13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02E3A8E7-0331-4CE5-905B-5B21EE48F2FB}" type="pres">
      <dgm:prSet presAssocID="{03B1B013-4021-48FF-BD89-E89FEE5AE13C}" presName="spaceRect" presStyleCnt="0"/>
      <dgm:spPr/>
    </dgm:pt>
    <dgm:pt modelId="{6704F59B-D141-4AEC-94A2-3AEB7EB734C3}" type="pres">
      <dgm:prSet presAssocID="{03B1B013-4021-48FF-BD89-E89FEE5AE13C}" presName="textRect" presStyleLbl="revTx" presStyleIdx="2" presStyleCnt="6">
        <dgm:presLayoutVars>
          <dgm:chMax val="1"/>
          <dgm:chPref val="1"/>
        </dgm:presLayoutVars>
      </dgm:prSet>
      <dgm:spPr/>
    </dgm:pt>
    <dgm:pt modelId="{27C5D059-E55D-4151-BB6C-2813E07C0023}" type="pres">
      <dgm:prSet presAssocID="{5FEF84BE-613B-4B9D-941F-AC08BC75EF41}" presName="sibTrans" presStyleCnt="0"/>
      <dgm:spPr/>
    </dgm:pt>
    <dgm:pt modelId="{7CD504CE-A9E6-4EC2-BE87-CBA67F992454}" type="pres">
      <dgm:prSet presAssocID="{B1EB2BE4-CF05-49CF-93E5-68F28AF7D46B}" presName="compNode" presStyleCnt="0"/>
      <dgm:spPr/>
    </dgm:pt>
    <dgm:pt modelId="{BA936E53-890C-4085-9E2D-A54891BB0F48}" type="pres">
      <dgm:prSet presAssocID="{B1EB2BE4-CF05-49CF-93E5-68F28AF7D46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A6AB0BE-1F18-405D-8EC3-5CCC5F6773AF}" type="pres">
      <dgm:prSet presAssocID="{B1EB2BE4-CF05-49CF-93E5-68F28AF7D46B}" presName="spaceRect" presStyleCnt="0"/>
      <dgm:spPr/>
    </dgm:pt>
    <dgm:pt modelId="{1F80EB52-D905-41FC-B858-F604B9A1ED37}" type="pres">
      <dgm:prSet presAssocID="{B1EB2BE4-CF05-49CF-93E5-68F28AF7D46B}" presName="textRect" presStyleLbl="revTx" presStyleIdx="3" presStyleCnt="6">
        <dgm:presLayoutVars>
          <dgm:chMax val="1"/>
          <dgm:chPref val="1"/>
        </dgm:presLayoutVars>
      </dgm:prSet>
      <dgm:spPr/>
    </dgm:pt>
    <dgm:pt modelId="{553AF673-2339-498D-9F07-97DA45BFCC88}" type="pres">
      <dgm:prSet presAssocID="{A55FE7B6-C743-44F3-B58E-2815D3D11FA1}" presName="sibTrans" presStyleCnt="0"/>
      <dgm:spPr/>
    </dgm:pt>
    <dgm:pt modelId="{432FDDBF-4152-4327-9ADF-581C1A6A1D55}" type="pres">
      <dgm:prSet presAssocID="{FA932694-271C-4F92-BEE4-D123D00F57C6}" presName="compNode" presStyleCnt="0"/>
      <dgm:spPr/>
    </dgm:pt>
    <dgm:pt modelId="{EE923289-A9F0-43B0-B6EC-53C23F4BEF52}" type="pres">
      <dgm:prSet presAssocID="{FA932694-271C-4F92-BEE4-D123D00F57C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pt Check"/>
        </a:ext>
      </dgm:extLst>
    </dgm:pt>
    <dgm:pt modelId="{C0695AC5-DB9B-4F19-9BD5-04913CDEB57C}" type="pres">
      <dgm:prSet presAssocID="{FA932694-271C-4F92-BEE4-D123D00F57C6}" presName="spaceRect" presStyleCnt="0"/>
      <dgm:spPr/>
    </dgm:pt>
    <dgm:pt modelId="{9118933A-FB64-4520-A5F6-88660BE8533A}" type="pres">
      <dgm:prSet presAssocID="{FA932694-271C-4F92-BEE4-D123D00F57C6}" presName="textRect" presStyleLbl="revTx" presStyleIdx="4" presStyleCnt="6">
        <dgm:presLayoutVars>
          <dgm:chMax val="1"/>
          <dgm:chPref val="1"/>
        </dgm:presLayoutVars>
      </dgm:prSet>
      <dgm:spPr/>
    </dgm:pt>
    <dgm:pt modelId="{9E8CA132-238E-48E1-AE64-99CF60142DCF}" type="pres">
      <dgm:prSet presAssocID="{B5E92910-8B8B-4AA9-8AF2-D3A33C7EB5DA}" presName="sibTrans" presStyleCnt="0"/>
      <dgm:spPr/>
    </dgm:pt>
    <dgm:pt modelId="{66C4EF30-4BFE-4DA3-8F1E-B28843474AAA}" type="pres">
      <dgm:prSet presAssocID="{436B23E0-9C86-4586-A9E3-60ADA3D14699}" presName="compNode" presStyleCnt="0"/>
      <dgm:spPr/>
    </dgm:pt>
    <dgm:pt modelId="{A65B83B2-BCCB-4CA1-9A36-A1144760AC63}" type="pres">
      <dgm:prSet presAssocID="{436B23E0-9C86-4586-A9E3-60ADA3D1469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76111E0B-3E82-4610-9DEE-9C5A85456682}" type="pres">
      <dgm:prSet presAssocID="{436B23E0-9C86-4586-A9E3-60ADA3D14699}" presName="spaceRect" presStyleCnt="0"/>
      <dgm:spPr/>
    </dgm:pt>
    <dgm:pt modelId="{D3009B78-2AE9-4E27-8B9C-243A5896CEA5}" type="pres">
      <dgm:prSet presAssocID="{436B23E0-9C86-4586-A9E3-60ADA3D1469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092781B-63C4-41CF-A88F-3D8C0A77FA69}" srcId="{6925251F-8515-4066-95CE-6317A31B8CC5}" destId="{436B23E0-9C86-4586-A9E3-60ADA3D14699}" srcOrd="5" destOrd="0" parTransId="{1C4BFBBE-6462-4720-A721-74F153A7378C}" sibTransId="{E32C0965-0724-491D-B5EE-08BA1297A606}"/>
    <dgm:cxn modelId="{B13F1533-C9E6-4952-9236-05BAD99007EB}" type="presOf" srcId="{6925251F-8515-4066-95CE-6317A31B8CC5}" destId="{A9B6EFDA-C4AF-450C-BB1A-18E961F8D4FB}" srcOrd="0" destOrd="0" presId="urn:microsoft.com/office/officeart/2018/2/layout/IconLabelList"/>
    <dgm:cxn modelId="{9FF0FD3A-84D8-4358-8CBC-277DF6CA1FF1}" type="presOf" srcId="{2DA49274-073F-471F-9B38-4C7254D61907}" destId="{EE1ABD21-7ABA-434A-B156-6B577250D64F}" srcOrd="0" destOrd="0" presId="urn:microsoft.com/office/officeart/2018/2/layout/IconLabelList"/>
    <dgm:cxn modelId="{6F261443-150A-4FA8-A7E6-EBEEA4E1E154}" type="presOf" srcId="{FA932694-271C-4F92-BEE4-D123D00F57C6}" destId="{9118933A-FB64-4520-A5F6-88660BE8533A}" srcOrd="0" destOrd="0" presId="urn:microsoft.com/office/officeart/2018/2/layout/IconLabelList"/>
    <dgm:cxn modelId="{9F740783-0714-4A57-9C3D-AFDF3125301B}" type="presOf" srcId="{436B23E0-9C86-4586-A9E3-60ADA3D14699}" destId="{D3009B78-2AE9-4E27-8B9C-243A5896CEA5}" srcOrd="0" destOrd="0" presId="urn:microsoft.com/office/officeart/2018/2/layout/IconLabelList"/>
    <dgm:cxn modelId="{81FDD99C-18CB-4DA4-BECB-5F52577E95DB}" type="presOf" srcId="{B1EB2BE4-CF05-49CF-93E5-68F28AF7D46B}" destId="{1F80EB52-D905-41FC-B858-F604B9A1ED37}" srcOrd="0" destOrd="0" presId="urn:microsoft.com/office/officeart/2018/2/layout/IconLabelList"/>
    <dgm:cxn modelId="{9D99EAA5-B434-4026-A692-1543CFF7535B}" srcId="{6925251F-8515-4066-95CE-6317A31B8CC5}" destId="{03B1B013-4021-48FF-BD89-E89FEE5AE13C}" srcOrd="2" destOrd="0" parTransId="{146CC90B-E8B2-4BED-AC77-28B42205B4AA}" sibTransId="{5FEF84BE-613B-4B9D-941F-AC08BC75EF41}"/>
    <dgm:cxn modelId="{CD4B11A7-A010-47CF-AE17-C04F65EF832C}" srcId="{6925251F-8515-4066-95CE-6317A31B8CC5}" destId="{FA932694-271C-4F92-BEE4-D123D00F57C6}" srcOrd="4" destOrd="0" parTransId="{4CC99562-B298-4F15-9415-5C246B67F117}" sibTransId="{B5E92910-8B8B-4AA9-8AF2-D3A33C7EB5DA}"/>
    <dgm:cxn modelId="{00EDB0B0-E7E7-4AFC-8AD8-76B98716F2EE}" srcId="{6925251F-8515-4066-95CE-6317A31B8CC5}" destId="{33C32F99-2B2A-4CFE-BA02-6FD9D2F77EAF}" srcOrd="0" destOrd="0" parTransId="{B0623C62-4697-4632-8266-BFA2958A9B1A}" sibTransId="{9966B91E-69E7-4389-8761-EE0651AF141A}"/>
    <dgm:cxn modelId="{9B588EBB-BDAB-4674-B2E7-B5B1C531400E}" srcId="{6925251F-8515-4066-95CE-6317A31B8CC5}" destId="{2DA49274-073F-471F-9B38-4C7254D61907}" srcOrd="1" destOrd="0" parTransId="{AA525EAD-CBBA-44A6-B147-D4C65E61EB09}" sibTransId="{F0817F7B-6B65-4487-9978-BE06E7C4224A}"/>
    <dgm:cxn modelId="{4F5031C9-3E85-454A-9EBB-2787C1AB400F}" type="presOf" srcId="{33C32F99-2B2A-4CFE-BA02-6FD9D2F77EAF}" destId="{22BCF383-FAF9-4228-B6C8-EAAC9F23A2EF}" srcOrd="0" destOrd="0" presId="urn:microsoft.com/office/officeart/2018/2/layout/IconLabelList"/>
    <dgm:cxn modelId="{517ACBCB-F272-4518-8545-DCB24C5D6719}" srcId="{6925251F-8515-4066-95CE-6317A31B8CC5}" destId="{B1EB2BE4-CF05-49CF-93E5-68F28AF7D46B}" srcOrd="3" destOrd="0" parTransId="{7017394B-94F1-4A9B-B70C-54135638C821}" sibTransId="{A55FE7B6-C743-44F3-B58E-2815D3D11FA1}"/>
    <dgm:cxn modelId="{E4B640F1-BB03-428F-95B3-0AC33C9701A3}" type="presOf" srcId="{03B1B013-4021-48FF-BD89-E89FEE5AE13C}" destId="{6704F59B-D141-4AEC-94A2-3AEB7EB734C3}" srcOrd="0" destOrd="0" presId="urn:microsoft.com/office/officeart/2018/2/layout/IconLabelList"/>
    <dgm:cxn modelId="{9B1C795B-16E9-4C63-9D27-D42FB63E5047}" type="presParOf" srcId="{A9B6EFDA-C4AF-450C-BB1A-18E961F8D4FB}" destId="{79F5C528-714A-4F94-BDBB-759D2002B05F}" srcOrd="0" destOrd="0" presId="urn:microsoft.com/office/officeart/2018/2/layout/IconLabelList"/>
    <dgm:cxn modelId="{28DAB87F-C00F-4AF5-8B0D-1B77D205495F}" type="presParOf" srcId="{79F5C528-714A-4F94-BDBB-759D2002B05F}" destId="{191CCD10-6E36-4E83-9A93-00C18626ED67}" srcOrd="0" destOrd="0" presId="urn:microsoft.com/office/officeart/2018/2/layout/IconLabelList"/>
    <dgm:cxn modelId="{2D662E81-6857-444C-B5E3-776F9AE78BE0}" type="presParOf" srcId="{79F5C528-714A-4F94-BDBB-759D2002B05F}" destId="{998CFCAA-24D6-4A11-B610-9542FF21A805}" srcOrd="1" destOrd="0" presId="urn:microsoft.com/office/officeart/2018/2/layout/IconLabelList"/>
    <dgm:cxn modelId="{CEB596AC-D474-4FCB-8C85-14FA95BF3F66}" type="presParOf" srcId="{79F5C528-714A-4F94-BDBB-759D2002B05F}" destId="{22BCF383-FAF9-4228-B6C8-EAAC9F23A2EF}" srcOrd="2" destOrd="0" presId="urn:microsoft.com/office/officeart/2018/2/layout/IconLabelList"/>
    <dgm:cxn modelId="{385607C0-B7B7-4DCE-ACD6-1752CA003F76}" type="presParOf" srcId="{A9B6EFDA-C4AF-450C-BB1A-18E961F8D4FB}" destId="{B644034C-A15A-4C3D-977F-893431D6013D}" srcOrd="1" destOrd="0" presId="urn:microsoft.com/office/officeart/2018/2/layout/IconLabelList"/>
    <dgm:cxn modelId="{686DEFB2-9550-4903-8973-D662FD94B0A0}" type="presParOf" srcId="{A9B6EFDA-C4AF-450C-BB1A-18E961F8D4FB}" destId="{F87B225B-AC76-4DE6-8E0A-E1497979988B}" srcOrd="2" destOrd="0" presId="urn:microsoft.com/office/officeart/2018/2/layout/IconLabelList"/>
    <dgm:cxn modelId="{7B6D2CE4-8B11-4767-AFA5-7176124DA696}" type="presParOf" srcId="{F87B225B-AC76-4DE6-8E0A-E1497979988B}" destId="{255195CA-B684-4072-90A6-9E78D12613A2}" srcOrd="0" destOrd="0" presId="urn:microsoft.com/office/officeart/2018/2/layout/IconLabelList"/>
    <dgm:cxn modelId="{7F9EF66C-6DA0-4F65-8E8C-A5D34A2E815F}" type="presParOf" srcId="{F87B225B-AC76-4DE6-8E0A-E1497979988B}" destId="{ED10940A-28BF-4455-BCC1-E8A0371758C1}" srcOrd="1" destOrd="0" presId="urn:microsoft.com/office/officeart/2018/2/layout/IconLabelList"/>
    <dgm:cxn modelId="{8CE0F987-7F9D-4E5A-850F-B22C33D3DA00}" type="presParOf" srcId="{F87B225B-AC76-4DE6-8E0A-E1497979988B}" destId="{EE1ABD21-7ABA-434A-B156-6B577250D64F}" srcOrd="2" destOrd="0" presId="urn:microsoft.com/office/officeart/2018/2/layout/IconLabelList"/>
    <dgm:cxn modelId="{E9B3DB27-E8CE-416A-A420-52E755CC0AD1}" type="presParOf" srcId="{A9B6EFDA-C4AF-450C-BB1A-18E961F8D4FB}" destId="{D73A3AE8-4EB2-4E83-BCFC-8CBEEF61DBAA}" srcOrd="3" destOrd="0" presId="urn:microsoft.com/office/officeart/2018/2/layout/IconLabelList"/>
    <dgm:cxn modelId="{7B55F417-B593-4DA8-95B1-48514AE3989F}" type="presParOf" srcId="{A9B6EFDA-C4AF-450C-BB1A-18E961F8D4FB}" destId="{F6D436B5-24EB-4124-A5AF-8A59FDFB2112}" srcOrd="4" destOrd="0" presId="urn:microsoft.com/office/officeart/2018/2/layout/IconLabelList"/>
    <dgm:cxn modelId="{EC842021-CDAB-4E5A-B50D-044418D4C01F}" type="presParOf" srcId="{F6D436B5-24EB-4124-A5AF-8A59FDFB2112}" destId="{CC5FBEB9-3A38-4DF7-9E1B-FB6EAA87394D}" srcOrd="0" destOrd="0" presId="urn:microsoft.com/office/officeart/2018/2/layout/IconLabelList"/>
    <dgm:cxn modelId="{FD02C7D5-2A84-4E6B-AF04-68BFB5EB736F}" type="presParOf" srcId="{F6D436B5-24EB-4124-A5AF-8A59FDFB2112}" destId="{02E3A8E7-0331-4CE5-905B-5B21EE48F2FB}" srcOrd="1" destOrd="0" presId="urn:microsoft.com/office/officeart/2018/2/layout/IconLabelList"/>
    <dgm:cxn modelId="{9257E1F9-E25B-4905-AFD4-B0E5A21CBF54}" type="presParOf" srcId="{F6D436B5-24EB-4124-A5AF-8A59FDFB2112}" destId="{6704F59B-D141-4AEC-94A2-3AEB7EB734C3}" srcOrd="2" destOrd="0" presId="urn:microsoft.com/office/officeart/2018/2/layout/IconLabelList"/>
    <dgm:cxn modelId="{9BE07C64-95E2-4B0F-8DCE-BA4B194B0DC5}" type="presParOf" srcId="{A9B6EFDA-C4AF-450C-BB1A-18E961F8D4FB}" destId="{27C5D059-E55D-4151-BB6C-2813E07C0023}" srcOrd="5" destOrd="0" presId="urn:microsoft.com/office/officeart/2018/2/layout/IconLabelList"/>
    <dgm:cxn modelId="{C344CAAE-6B60-4588-99BC-07ED07A38FBC}" type="presParOf" srcId="{A9B6EFDA-C4AF-450C-BB1A-18E961F8D4FB}" destId="{7CD504CE-A9E6-4EC2-BE87-CBA67F992454}" srcOrd="6" destOrd="0" presId="urn:microsoft.com/office/officeart/2018/2/layout/IconLabelList"/>
    <dgm:cxn modelId="{CE12168E-95A3-4BEE-9C2F-9F7207835F5C}" type="presParOf" srcId="{7CD504CE-A9E6-4EC2-BE87-CBA67F992454}" destId="{BA936E53-890C-4085-9E2D-A54891BB0F48}" srcOrd="0" destOrd="0" presId="urn:microsoft.com/office/officeart/2018/2/layout/IconLabelList"/>
    <dgm:cxn modelId="{3AC9941C-6DA0-418E-9234-0402A6612D2B}" type="presParOf" srcId="{7CD504CE-A9E6-4EC2-BE87-CBA67F992454}" destId="{0A6AB0BE-1F18-405D-8EC3-5CCC5F6773AF}" srcOrd="1" destOrd="0" presId="urn:microsoft.com/office/officeart/2018/2/layout/IconLabelList"/>
    <dgm:cxn modelId="{24832CFC-C265-4E5D-B6F6-0D7116737B83}" type="presParOf" srcId="{7CD504CE-A9E6-4EC2-BE87-CBA67F992454}" destId="{1F80EB52-D905-41FC-B858-F604B9A1ED37}" srcOrd="2" destOrd="0" presId="urn:microsoft.com/office/officeart/2018/2/layout/IconLabelList"/>
    <dgm:cxn modelId="{D136E7CC-DFF0-4ABE-9A8A-3BA2B44457DE}" type="presParOf" srcId="{A9B6EFDA-C4AF-450C-BB1A-18E961F8D4FB}" destId="{553AF673-2339-498D-9F07-97DA45BFCC88}" srcOrd="7" destOrd="0" presId="urn:microsoft.com/office/officeart/2018/2/layout/IconLabelList"/>
    <dgm:cxn modelId="{6F9A095E-7FE2-4062-897A-D9E3F3E2A94C}" type="presParOf" srcId="{A9B6EFDA-C4AF-450C-BB1A-18E961F8D4FB}" destId="{432FDDBF-4152-4327-9ADF-581C1A6A1D55}" srcOrd="8" destOrd="0" presId="urn:microsoft.com/office/officeart/2018/2/layout/IconLabelList"/>
    <dgm:cxn modelId="{FE3AA8CF-0FF5-4819-95B1-BC2D7CCE46F9}" type="presParOf" srcId="{432FDDBF-4152-4327-9ADF-581C1A6A1D55}" destId="{EE923289-A9F0-43B0-B6EC-53C23F4BEF52}" srcOrd="0" destOrd="0" presId="urn:microsoft.com/office/officeart/2018/2/layout/IconLabelList"/>
    <dgm:cxn modelId="{5A94E6DA-A638-4262-818F-6182568E2C68}" type="presParOf" srcId="{432FDDBF-4152-4327-9ADF-581C1A6A1D55}" destId="{C0695AC5-DB9B-4F19-9BD5-04913CDEB57C}" srcOrd="1" destOrd="0" presId="urn:microsoft.com/office/officeart/2018/2/layout/IconLabelList"/>
    <dgm:cxn modelId="{383A4715-DB8A-43FB-9762-1FC033C91177}" type="presParOf" srcId="{432FDDBF-4152-4327-9ADF-581C1A6A1D55}" destId="{9118933A-FB64-4520-A5F6-88660BE8533A}" srcOrd="2" destOrd="0" presId="urn:microsoft.com/office/officeart/2018/2/layout/IconLabelList"/>
    <dgm:cxn modelId="{23C75FBB-5F76-4CCA-B153-263FF625B09C}" type="presParOf" srcId="{A9B6EFDA-C4AF-450C-BB1A-18E961F8D4FB}" destId="{9E8CA132-238E-48E1-AE64-99CF60142DCF}" srcOrd="9" destOrd="0" presId="urn:microsoft.com/office/officeart/2018/2/layout/IconLabelList"/>
    <dgm:cxn modelId="{14BF95BD-108E-46EF-8012-1ED9A71E2544}" type="presParOf" srcId="{A9B6EFDA-C4AF-450C-BB1A-18E961F8D4FB}" destId="{66C4EF30-4BFE-4DA3-8F1E-B28843474AAA}" srcOrd="10" destOrd="0" presId="urn:microsoft.com/office/officeart/2018/2/layout/IconLabelList"/>
    <dgm:cxn modelId="{296125EA-8EC9-46E0-8D55-0ED5458CB3A5}" type="presParOf" srcId="{66C4EF30-4BFE-4DA3-8F1E-B28843474AAA}" destId="{A65B83B2-BCCB-4CA1-9A36-A1144760AC63}" srcOrd="0" destOrd="0" presId="urn:microsoft.com/office/officeart/2018/2/layout/IconLabelList"/>
    <dgm:cxn modelId="{4B349604-65A2-446F-8E56-BFDEB2C24D57}" type="presParOf" srcId="{66C4EF30-4BFE-4DA3-8F1E-B28843474AAA}" destId="{76111E0B-3E82-4610-9DEE-9C5A85456682}" srcOrd="1" destOrd="0" presId="urn:microsoft.com/office/officeart/2018/2/layout/IconLabelList"/>
    <dgm:cxn modelId="{9041E991-0ED2-4415-B258-E060E2B66AE7}" type="presParOf" srcId="{66C4EF30-4BFE-4DA3-8F1E-B28843474AAA}" destId="{D3009B78-2AE9-4E27-8B9C-243A5896CEA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55D22-813E-6B4D-8118-8184AA520330}">
      <dsp:nvSpPr>
        <dsp:cNvPr id="0" name=""/>
        <dsp:cNvSpPr/>
      </dsp:nvSpPr>
      <dsp:spPr>
        <a:xfrm>
          <a:off x="3013" y="297352"/>
          <a:ext cx="2390923" cy="1434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Critical Analysis </a:t>
          </a:r>
          <a:endParaRPr lang="en-US" sz="2900" kern="1200"/>
        </a:p>
      </dsp:txBody>
      <dsp:txXfrm>
        <a:off x="3013" y="297352"/>
        <a:ext cx="2390923" cy="1434554"/>
      </dsp:txXfrm>
    </dsp:sp>
    <dsp:sp modelId="{FB558A61-C024-D747-87CF-8788887F8DB4}">
      <dsp:nvSpPr>
        <dsp:cNvPr id="0" name=""/>
        <dsp:cNvSpPr/>
      </dsp:nvSpPr>
      <dsp:spPr>
        <a:xfrm>
          <a:off x="2633029" y="297352"/>
          <a:ext cx="2390923" cy="1434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Independent Thinking </a:t>
          </a:r>
          <a:endParaRPr lang="en-US" sz="2900" kern="1200"/>
        </a:p>
      </dsp:txBody>
      <dsp:txXfrm>
        <a:off x="2633029" y="297352"/>
        <a:ext cx="2390923" cy="1434554"/>
      </dsp:txXfrm>
    </dsp:sp>
    <dsp:sp modelId="{CC5700D6-5F23-2B4D-A730-1FD7B049C251}">
      <dsp:nvSpPr>
        <dsp:cNvPr id="0" name=""/>
        <dsp:cNvSpPr/>
      </dsp:nvSpPr>
      <dsp:spPr>
        <a:xfrm>
          <a:off x="5263046" y="297352"/>
          <a:ext cx="2390923" cy="1434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Research </a:t>
          </a:r>
          <a:endParaRPr lang="en-US" sz="2900" kern="1200"/>
        </a:p>
      </dsp:txBody>
      <dsp:txXfrm>
        <a:off x="5263046" y="297352"/>
        <a:ext cx="2390923" cy="1434554"/>
      </dsp:txXfrm>
    </dsp:sp>
    <dsp:sp modelId="{FDC8A3F1-BBCB-9A43-A965-2992AA816924}">
      <dsp:nvSpPr>
        <dsp:cNvPr id="0" name=""/>
        <dsp:cNvSpPr/>
      </dsp:nvSpPr>
      <dsp:spPr>
        <a:xfrm>
          <a:off x="7893062" y="297352"/>
          <a:ext cx="2390923" cy="14345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Problem Solving </a:t>
          </a:r>
          <a:endParaRPr lang="en-US" sz="2900" kern="1200"/>
        </a:p>
      </dsp:txBody>
      <dsp:txXfrm>
        <a:off x="7893062" y="297352"/>
        <a:ext cx="2390923" cy="1434554"/>
      </dsp:txXfrm>
    </dsp:sp>
    <dsp:sp modelId="{29B86514-85E8-4742-AE8C-8347B5F13586}">
      <dsp:nvSpPr>
        <dsp:cNvPr id="0" name=""/>
        <dsp:cNvSpPr/>
      </dsp:nvSpPr>
      <dsp:spPr>
        <a:xfrm>
          <a:off x="3013" y="1970998"/>
          <a:ext cx="2390923" cy="14345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Teamwork </a:t>
          </a:r>
          <a:endParaRPr lang="en-US" sz="2900" kern="1200"/>
        </a:p>
      </dsp:txBody>
      <dsp:txXfrm>
        <a:off x="3013" y="1970998"/>
        <a:ext cx="2390923" cy="1434554"/>
      </dsp:txXfrm>
    </dsp:sp>
    <dsp:sp modelId="{BA86CDB0-BB9D-D743-91BB-C45A20B43FFA}">
      <dsp:nvSpPr>
        <dsp:cNvPr id="0" name=""/>
        <dsp:cNvSpPr/>
      </dsp:nvSpPr>
      <dsp:spPr>
        <a:xfrm>
          <a:off x="2633029" y="1970998"/>
          <a:ext cx="2390923" cy="1434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Presentation  </a:t>
          </a:r>
          <a:endParaRPr lang="en-US" sz="2900" kern="1200"/>
        </a:p>
      </dsp:txBody>
      <dsp:txXfrm>
        <a:off x="2633029" y="1970998"/>
        <a:ext cx="2390923" cy="1434554"/>
      </dsp:txXfrm>
    </dsp:sp>
    <dsp:sp modelId="{DBD2C508-B209-6D49-B3D3-49BF91CCF534}">
      <dsp:nvSpPr>
        <dsp:cNvPr id="0" name=""/>
        <dsp:cNvSpPr/>
      </dsp:nvSpPr>
      <dsp:spPr>
        <a:xfrm>
          <a:off x="5263046" y="1970998"/>
          <a:ext cx="2390923" cy="1434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ICT </a:t>
          </a:r>
          <a:endParaRPr lang="en-US" sz="2900" kern="1200"/>
        </a:p>
      </dsp:txBody>
      <dsp:txXfrm>
        <a:off x="5263046" y="1970998"/>
        <a:ext cx="2390923" cy="1434554"/>
      </dsp:txXfrm>
    </dsp:sp>
    <dsp:sp modelId="{94492F00-2551-484F-9A3B-9206A071C821}">
      <dsp:nvSpPr>
        <dsp:cNvPr id="0" name=""/>
        <dsp:cNvSpPr/>
      </dsp:nvSpPr>
      <dsp:spPr>
        <a:xfrm>
          <a:off x="7893062" y="1970998"/>
          <a:ext cx="2390923" cy="1434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i="0" kern="1200"/>
            <a:t>Literacy + Numeracy </a:t>
          </a:r>
          <a:endParaRPr lang="en-US" sz="2900" kern="1200"/>
        </a:p>
      </dsp:txBody>
      <dsp:txXfrm>
        <a:off x="7893062" y="1970998"/>
        <a:ext cx="2390923" cy="1434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D8ADC-D158-B841-9CD6-36B7A18AF7F9}">
      <dsp:nvSpPr>
        <dsp:cNvPr id="0" name=""/>
        <dsp:cNvSpPr/>
      </dsp:nvSpPr>
      <dsp:spPr>
        <a:xfrm>
          <a:off x="3222686" y="1062825"/>
          <a:ext cx="709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6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8728" y="1104847"/>
        <a:ext cx="36983" cy="7396"/>
      </dsp:txXfrm>
    </dsp:sp>
    <dsp:sp modelId="{777C7CB2-3105-514B-9C5B-3D4AEF43FA6B}">
      <dsp:nvSpPr>
        <dsp:cNvPr id="0" name=""/>
        <dsp:cNvSpPr/>
      </dsp:nvSpPr>
      <dsp:spPr>
        <a:xfrm>
          <a:off x="8543" y="143762"/>
          <a:ext cx="3215943" cy="1929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584" tIns="165412" rIns="157584" bIns="16541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Universities recognise that sociology A Level provides students with a very good foundation in social, political and policy knowledge. </a:t>
          </a:r>
          <a:endParaRPr lang="en-US" sz="1900" kern="1200"/>
        </a:p>
      </dsp:txBody>
      <dsp:txXfrm>
        <a:off x="8543" y="143762"/>
        <a:ext cx="3215943" cy="1929565"/>
      </dsp:txXfrm>
    </dsp:sp>
    <dsp:sp modelId="{2367FBCC-CCD8-0F4C-A710-CB1FBF99F33A}">
      <dsp:nvSpPr>
        <dsp:cNvPr id="0" name=""/>
        <dsp:cNvSpPr/>
      </dsp:nvSpPr>
      <dsp:spPr>
        <a:xfrm>
          <a:off x="7178296" y="1062825"/>
          <a:ext cx="709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6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14338" y="1104847"/>
        <a:ext cx="36983" cy="7396"/>
      </dsp:txXfrm>
    </dsp:sp>
    <dsp:sp modelId="{CC637E87-8197-A345-AFA9-EC1613E19BCC}">
      <dsp:nvSpPr>
        <dsp:cNvPr id="0" name=""/>
        <dsp:cNvSpPr/>
      </dsp:nvSpPr>
      <dsp:spPr>
        <a:xfrm>
          <a:off x="3964153" y="143762"/>
          <a:ext cx="3215943" cy="1929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584" tIns="165412" rIns="157584" bIns="16541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Sociology is regarded as a demanding and rigorous A Level which combines well with any other combination of subjects.</a:t>
          </a:r>
          <a:endParaRPr lang="en-US" sz="1900" kern="1200"/>
        </a:p>
      </dsp:txBody>
      <dsp:txXfrm>
        <a:off x="3964153" y="143762"/>
        <a:ext cx="3215943" cy="1929565"/>
      </dsp:txXfrm>
    </dsp:sp>
    <dsp:sp modelId="{FA7040E1-C0AF-5E46-989A-5B3C65F7C9AE}">
      <dsp:nvSpPr>
        <dsp:cNvPr id="0" name=""/>
        <dsp:cNvSpPr/>
      </dsp:nvSpPr>
      <dsp:spPr>
        <a:xfrm>
          <a:off x="1616514" y="2071528"/>
          <a:ext cx="7911220" cy="709066"/>
        </a:xfrm>
        <a:custGeom>
          <a:avLst/>
          <a:gdLst/>
          <a:ahLst/>
          <a:cxnLst/>
          <a:rect l="0" t="0" r="0" b="0"/>
          <a:pathLst>
            <a:path>
              <a:moveTo>
                <a:pt x="7911220" y="0"/>
              </a:moveTo>
              <a:lnTo>
                <a:pt x="7911220" y="371633"/>
              </a:lnTo>
              <a:lnTo>
                <a:pt x="0" y="371633"/>
              </a:lnTo>
              <a:lnTo>
                <a:pt x="0" y="70906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73481" y="2422363"/>
        <a:ext cx="397286" cy="7396"/>
      </dsp:txXfrm>
    </dsp:sp>
    <dsp:sp modelId="{639CDA78-C5EF-6E46-8899-695BD2F0E0FE}">
      <dsp:nvSpPr>
        <dsp:cNvPr id="0" name=""/>
        <dsp:cNvSpPr/>
      </dsp:nvSpPr>
      <dsp:spPr>
        <a:xfrm>
          <a:off x="7919763" y="143762"/>
          <a:ext cx="3215943" cy="1929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584" tIns="165412" rIns="157584" bIns="16541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It encourages a critical understanding of contemporary society.</a:t>
          </a:r>
          <a:endParaRPr lang="en-US" sz="1900" kern="1200"/>
        </a:p>
      </dsp:txBody>
      <dsp:txXfrm>
        <a:off x="7919763" y="143762"/>
        <a:ext cx="3215943" cy="1929565"/>
      </dsp:txXfrm>
    </dsp:sp>
    <dsp:sp modelId="{209943C1-48A1-994A-85D7-9574F087510C}">
      <dsp:nvSpPr>
        <dsp:cNvPr id="0" name=""/>
        <dsp:cNvSpPr/>
      </dsp:nvSpPr>
      <dsp:spPr>
        <a:xfrm>
          <a:off x="3222686" y="3732058"/>
          <a:ext cx="709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06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8728" y="3774080"/>
        <a:ext cx="36983" cy="7396"/>
      </dsp:txXfrm>
    </dsp:sp>
    <dsp:sp modelId="{55661887-E2F2-5C4C-9C46-C192A8E4F648}">
      <dsp:nvSpPr>
        <dsp:cNvPr id="0" name=""/>
        <dsp:cNvSpPr/>
      </dsp:nvSpPr>
      <dsp:spPr>
        <a:xfrm>
          <a:off x="8543" y="2812995"/>
          <a:ext cx="3215943" cy="1929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584" tIns="165412" rIns="157584" bIns="16541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Sociology equips you with a core </a:t>
          </a:r>
          <a:r>
            <a:rPr lang="en-GB" sz="1900" b="1" i="0" kern="1200"/>
            <a:t>knowledge of society</a:t>
          </a:r>
          <a:r>
            <a:rPr lang="en-GB" sz="1900" b="0" i="0" kern="1200"/>
            <a:t>, </a:t>
          </a:r>
          <a:r>
            <a:rPr lang="en-GB" sz="1900" b="1" i="0" kern="1200"/>
            <a:t>how it works</a:t>
          </a:r>
          <a:r>
            <a:rPr lang="en-GB" sz="1900" b="0" i="0" kern="1200"/>
            <a:t> and </a:t>
          </a:r>
          <a:r>
            <a:rPr lang="en-GB" sz="1900" b="1" i="0" kern="1200"/>
            <a:t>how it changes</a:t>
          </a:r>
          <a:r>
            <a:rPr lang="en-GB" sz="1900" b="0" i="0" kern="1200"/>
            <a:t>. </a:t>
          </a:r>
          <a:endParaRPr lang="en-US" sz="1900" kern="1200"/>
        </a:p>
      </dsp:txBody>
      <dsp:txXfrm>
        <a:off x="8543" y="2812995"/>
        <a:ext cx="3215943" cy="1929565"/>
      </dsp:txXfrm>
    </dsp:sp>
    <dsp:sp modelId="{53118CE8-1C3A-2E48-9163-A450D3377579}">
      <dsp:nvSpPr>
        <dsp:cNvPr id="0" name=""/>
        <dsp:cNvSpPr/>
      </dsp:nvSpPr>
      <dsp:spPr>
        <a:xfrm>
          <a:off x="3964153" y="2812995"/>
          <a:ext cx="3215943" cy="1929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584" tIns="165412" rIns="157584" bIns="16541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coursework.</a:t>
          </a:r>
          <a:endParaRPr lang="en-US" sz="1900" kern="1200"/>
        </a:p>
      </dsp:txBody>
      <dsp:txXfrm>
        <a:off x="3964153" y="2812995"/>
        <a:ext cx="3215943" cy="1929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CCD10-6E36-4E83-9A93-00C18626ED67}">
      <dsp:nvSpPr>
        <dsp:cNvPr id="0" name=""/>
        <dsp:cNvSpPr/>
      </dsp:nvSpPr>
      <dsp:spPr>
        <a:xfrm>
          <a:off x="421398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CF383-FAF9-4228-B6C8-EAAC9F23A2EF}">
      <dsp:nvSpPr>
        <dsp:cNvPr id="0" name=""/>
        <dsp:cNvSpPr/>
      </dsp:nvSpPr>
      <dsp:spPr>
        <a:xfrm>
          <a:off x="84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Study Interesting Topics</a:t>
          </a:r>
          <a:endParaRPr lang="en-US" sz="1300" kern="1200"/>
        </a:p>
      </dsp:txBody>
      <dsp:txXfrm>
        <a:off x="841" y="2344441"/>
        <a:ext cx="1529296" cy="611718"/>
      </dsp:txXfrm>
    </dsp:sp>
    <dsp:sp modelId="{255195CA-B684-4072-90A6-9E78D12613A2}">
      <dsp:nvSpPr>
        <dsp:cNvPr id="0" name=""/>
        <dsp:cNvSpPr/>
      </dsp:nvSpPr>
      <dsp:spPr>
        <a:xfrm>
          <a:off x="2218322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ABD21-7ABA-434A-B156-6B577250D64F}">
      <dsp:nvSpPr>
        <dsp:cNvPr id="0" name=""/>
        <dsp:cNvSpPr/>
      </dsp:nvSpPr>
      <dsp:spPr>
        <a:xfrm>
          <a:off x="1797765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Develop New Skills</a:t>
          </a:r>
          <a:endParaRPr lang="en-US" sz="1300" kern="1200"/>
        </a:p>
      </dsp:txBody>
      <dsp:txXfrm>
        <a:off x="1797765" y="2344441"/>
        <a:ext cx="1529296" cy="611718"/>
      </dsp:txXfrm>
    </dsp:sp>
    <dsp:sp modelId="{CC5FBEB9-3A38-4DF7-9E1B-FB6EAA87394D}">
      <dsp:nvSpPr>
        <dsp:cNvPr id="0" name=""/>
        <dsp:cNvSpPr/>
      </dsp:nvSpPr>
      <dsp:spPr>
        <a:xfrm>
          <a:off x="4015246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4F59B-D141-4AEC-94A2-3AEB7EB734C3}">
      <dsp:nvSpPr>
        <dsp:cNvPr id="0" name=""/>
        <dsp:cNvSpPr/>
      </dsp:nvSpPr>
      <dsp:spPr>
        <a:xfrm>
          <a:off x="3594689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Tackle Challenges/Problem Solving</a:t>
          </a:r>
          <a:endParaRPr lang="en-US" sz="1300" kern="1200"/>
        </a:p>
      </dsp:txBody>
      <dsp:txXfrm>
        <a:off x="3594689" y="2344441"/>
        <a:ext cx="1529296" cy="611718"/>
      </dsp:txXfrm>
    </dsp:sp>
    <dsp:sp modelId="{BA936E53-890C-4085-9E2D-A54891BB0F48}">
      <dsp:nvSpPr>
        <dsp:cNvPr id="0" name=""/>
        <dsp:cNvSpPr/>
      </dsp:nvSpPr>
      <dsp:spPr>
        <a:xfrm>
          <a:off x="5812170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EB52-D905-41FC-B858-F604B9A1ED37}">
      <dsp:nvSpPr>
        <dsp:cNvPr id="0" name=""/>
        <dsp:cNvSpPr/>
      </dsp:nvSpPr>
      <dsp:spPr>
        <a:xfrm>
          <a:off x="5391613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Wide Range of Career Paths</a:t>
          </a:r>
          <a:endParaRPr lang="en-US" sz="1300" kern="1200"/>
        </a:p>
      </dsp:txBody>
      <dsp:txXfrm>
        <a:off x="5391613" y="2344441"/>
        <a:ext cx="1529296" cy="611718"/>
      </dsp:txXfrm>
    </dsp:sp>
    <dsp:sp modelId="{EE923289-A9F0-43B0-B6EC-53C23F4BEF52}">
      <dsp:nvSpPr>
        <dsp:cNvPr id="0" name=""/>
        <dsp:cNvSpPr/>
      </dsp:nvSpPr>
      <dsp:spPr>
        <a:xfrm>
          <a:off x="7609093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8933A-FB64-4520-A5F6-88660BE8533A}">
      <dsp:nvSpPr>
        <dsp:cNvPr id="0" name=""/>
        <dsp:cNvSpPr/>
      </dsp:nvSpPr>
      <dsp:spPr>
        <a:xfrm>
          <a:off x="7188537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Be In Demand</a:t>
          </a:r>
          <a:endParaRPr lang="en-US" sz="1300" kern="1200"/>
        </a:p>
      </dsp:txBody>
      <dsp:txXfrm>
        <a:off x="7188537" y="2344441"/>
        <a:ext cx="1529296" cy="611718"/>
      </dsp:txXfrm>
    </dsp:sp>
    <dsp:sp modelId="{A65B83B2-BCCB-4CA1-9A36-A1144760AC63}">
      <dsp:nvSpPr>
        <dsp:cNvPr id="0" name=""/>
        <dsp:cNvSpPr/>
      </dsp:nvSpPr>
      <dsp:spPr>
        <a:xfrm>
          <a:off x="9406017" y="1395177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09B78-2AE9-4E27-8B9C-243A5896CEA5}">
      <dsp:nvSpPr>
        <dsp:cNvPr id="0" name=""/>
        <dsp:cNvSpPr/>
      </dsp:nvSpPr>
      <dsp:spPr>
        <a:xfrm>
          <a:off x="8985461" y="2344441"/>
          <a:ext cx="1529296" cy="611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Travel The World</a:t>
          </a:r>
          <a:endParaRPr lang="en-US" sz="1300" kern="1200"/>
        </a:p>
      </dsp:txBody>
      <dsp:txXfrm>
        <a:off x="8985461" y="2344441"/>
        <a:ext cx="1529296" cy="61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4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47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57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4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3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6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87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53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5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68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50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76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69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56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3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5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5464D-0A5E-9060-4F56-2912B56D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0126-348F-494D-B043-4CBDE7F2F837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AA52-EAF8-0C52-94A6-946A632B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6BF3-CD88-4B34-DE46-7A44E472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0564-6C43-44E8-999C-FEBDAB71B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6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F53EB-11AA-A636-12C1-F2365B45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187C-4A26-4EA4-8630-605F562E12FF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ECD6C-4C71-D407-4554-02582826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B47C1-C795-3D95-5495-B7757E66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3F08-F7D5-48EA-9BFC-1A0EC8752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174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E6963-32CA-8E58-4C24-4C37F639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0E6D-E705-4DC2-A7B7-F6548EFE8F1A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FCC8-6D77-218D-53ED-6D110A08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43609-272C-8DA3-5D1F-C6B74E97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FFE2-55E5-4980-BD60-77CEBD6C3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30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D5440B-BA9D-F01A-89FE-97D9F0CC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C867-C9A5-47E8-AD51-ABA6E3F25F97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2C8A7E-A0EE-2F24-F9C9-2103DC67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5BCA0-6CAB-5130-1E7D-235CCFAF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2E63-AAC9-447C-B791-D6DFCE59C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29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87FA9F-4B41-8F91-6771-84A64814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1149-6C0C-48DE-BF39-C56D116B2304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AFD6F7-AD81-689F-8008-E0D67986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913EBD-00BF-1657-D541-A21FF55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59B9C-5F3F-4682-B338-5BA8D5DD8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122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DAB397-03E7-F0F1-251B-7EE268E9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41B9-50C7-4D8C-93F9-060D66F60328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20C261-B334-6670-07B2-30629987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C68FF-3F7D-38B8-8AFA-7433F1E8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416A-ABBB-4673-AB74-31531DC4D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7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AE6ECF-7E4B-AED1-2743-04B7E44D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BC58-98F4-4433-B40A-82B0A917D2EB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65E080-4998-C286-E2BF-1169490C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BAF82-1B4A-3526-655A-0D111608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ABCD-72EF-4D90-BE67-348D87C4F9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57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E0168F-A508-FA73-49EE-E363615E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67DC-FDFF-41C8-900E-8A8E942940DD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E9B40B-F603-627E-D83A-2F9366E4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FE06C-AC02-9580-84B1-C0377AE7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1F36-2E9E-49B7-8ADB-06EBA822B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32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979360-4BD1-AE68-8C09-7EB8E06B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7F07-B694-481F-BA2C-E82EC0716A6B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8F4F07-8EE3-5F8B-CF8D-A0E9FB99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EF869-5BF8-DBF7-E5A0-F2504E9C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5184-F601-4EBC-BA4F-D732724AE7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E64B7-38F7-E5EB-9B7D-BBEBBD4F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C9EE-8F2A-4B1C-AAAC-4A981FAAEF16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22A01-20B9-E5A8-FD79-C2346156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A8FA3-D47C-87B8-AAE2-B048712E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8F4B-C0C9-42DF-AA03-10B96E53AB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17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8F4C-08FB-A7C0-A462-C8919ECB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550B-B302-4845-A2AC-6DA93BFD4FB6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9DAF-DBC9-D995-3990-173F6D72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BC392-5E00-016C-B32D-153BD495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B9F9-8DAC-4029-87E2-BBA4490E9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47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78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7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72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277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739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6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6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5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0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2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675" r:id="rId3"/>
    <p:sldLayoutId id="2147483710" r:id="rId4"/>
    <p:sldLayoutId id="2147483709" r:id="rId5"/>
    <p:sldLayoutId id="2147483674" r:id="rId6"/>
    <p:sldLayoutId id="2147483676" r:id="rId7"/>
    <p:sldLayoutId id="2147483677" r:id="rId8"/>
    <p:sldLayoutId id="2147483705" r:id="rId9"/>
    <p:sldLayoutId id="2147483704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02" r:id="rId10"/>
    <p:sldLayoutId id="2147483713" r:id="rId11"/>
    <p:sldLayoutId id="2147483708" r:id="rId12"/>
    <p:sldLayoutId id="2147483711" r:id="rId13"/>
    <p:sldLayoutId id="2147483707" r:id="rId14"/>
    <p:sldLayoutId id="2147483706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6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56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FB1D8E-758B-E61B-A772-9870DE864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7595" y="365125"/>
            <a:ext cx="1051681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FCDE08-E90F-0109-523F-E460392D9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7595" y="1825625"/>
            <a:ext cx="10516810" cy="43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3DC6-CF3F-6A64-DB4A-E81F2F774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596" y="6356804"/>
            <a:ext cx="2744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2AF85B-6E6E-4D9B-A40C-A1C28F20BD99}" type="datetimeFigureOut">
              <a:rPr lang="en-GB"/>
              <a:pPr>
                <a:defRPr/>
              </a:pPr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65DEA-8C62-A90D-5A5D-6571880B7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298" y="6356804"/>
            <a:ext cx="411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6A00-1957-41FB-4AD9-232A731A3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298" y="6356804"/>
            <a:ext cx="274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90A96-3005-426A-8844-47C03265F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2pPr>
      <a:lvl3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3pPr>
      <a:lvl4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4pPr>
      <a:lvl5pPr algn="l" defTabSz="12795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279525" rtl="0" fontAlgn="base">
        <a:lnSpc>
          <a:spcPct val="90000"/>
        </a:lnSpc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19088" indent="-319088" algn="l" defTabSz="1279525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lnSpc>
          <a:spcPct val="90000"/>
        </a:lnSpc>
        <a:spcBef>
          <a:spcPts val="7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52089" TargetMode="External"/><Relationship Id="rId2" Type="http://schemas.openxmlformats.org/officeDocument/2006/relationships/image" Target="../media/image5.jpg!d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8284&amp;picture=diet-nutritio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://www.listph.com/2017/03/list-of-passers-march-2017-nutritionist-dietitians-licensure-examinatio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hyperlink" Target="https://www.iybssd2022.org/en/research-and-development-are-key-to-resilient-food-systems-in-afri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opentextbc.ca/workinginfoodserviceindustry/chapter/working-as-a-part-of-a-tea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pentextbc.ca/workinginfoodserviceindustry/chapter/training-and-certific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https://en.wikipedia.org/wiki/Talk:India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qa.org.uk/subjects/sociology/as-and-a-level/sociology-7191-7192/subject-content-as/research-methods-and-topics-in-sociology#Health" TargetMode="External"/><Relationship Id="rId13" Type="http://schemas.openxmlformats.org/officeDocument/2006/relationships/hyperlink" Target="https://www.aqa.org.uk/subjects/sociology/as-and-a-level/sociology-7191-7192/subject-content-a-level/crime-and-deviance-with-theory-and-methods#Theory_and_Methods" TargetMode="External"/><Relationship Id="rId18" Type="http://schemas.openxmlformats.org/officeDocument/2006/relationships/hyperlink" Target="https://www.aqa.org.uk/subjects/sociology/as-and-a-level/sociology-7191-7192/subject-content-a-level/topics-in-sociology#Stratification_and_Differentiation" TargetMode="External"/><Relationship Id="rId3" Type="http://schemas.openxmlformats.org/officeDocument/2006/relationships/hyperlink" Target="https://www.aqa.org.uk/subjects/sociology/as-and-a-level/sociology-7191-7192/subject-content-as/education-with-methods-in-context#Methods_in_Context" TargetMode="External"/><Relationship Id="rId7" Type="http://schemas.openxmlformats.org/officeDocument/2006/relationships/hyperlink" Target="https://www.aqa.org.uk/subjects/sociology/as-and-a-level/sociology-7191-7192/subject-content-as/research-methods-and-topics-in-sociology#Families_and_Households" TargetMode="External"/><Relationship Id="rId12" Type="http://schemas.openxmlformats.org/officeDocument/2006/relationships/hyperlink" Target="https://www.aqa.org.uk/subjects/sociology/as-and-a-level/sociology-7191-7192/subject-content-a-level/crime-and-deviance-with-theory-and-methods#Crime_and_Deviance" TargetMode="External"/><Relationship Id="rId17" Type="http://schemas.openxmlformats.org/officeDocument/2006/relationships/hyperlink" Target="https://www.aqa.org.uk/subjects/sociology/as-and-a-level/sociology-7191-7192/subject-content-a-level/topics-in-sociology#The_Media" TargetMode="External"/><Relationship Id="rId2" Type="http://schemas.openxmlformats.org/officeDocument/2006/relationships/hyperlink" Target="https://www.aqa.org.uk/subjects/sociology/as-and-a-level/sociology-7191-7192/subject-content-as/education-with-methods-in-context#Education" TargetMode="External"/><Relationship Id="rId16" Type="http://schemas.openxmlformats.org/officeDocument/2006/relationships/hyperlink" Target="https://www.aqa.org.uk/subjects/sociology/as-and-a-level/sociology-7191-7192/subject-content-a-level/topics-in-sociology#Global_Development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aqa.org.uk/subjects/sociology/as-and-a-level/sociology-7191-7192/subject-content-as/research-methods-and-topics-in-sociology#Culture_and_Identity" TargetMode="External"/><Relationship Id="rId11" Type="http://schemas.openxmlformats.org/officeDocument/2006/relationships/hyperlink" Target="https://www.aqa.org.uk/subjects/sociology/as-and-a-level/sociology-7191-7192/subject-content-a-level/crime-and-deviance-with-theory-and-methods" TargetMode="External"/><Relationship Id="rId5" Type="http://schemas.openxmlformats.org/officeDocument/2006/relationships/hyperlink" Target="https://www.aqa.org.uk/subjects/sociology/as-and-a-level/sociology-7191-7192/subject-content-as/research-methods-and-topics-in-sociology#Topics_in_Sociology" TargetMode="External"/><Relationship Id="rId15" Type="http://schemas.openxmlformats.org/officeDocument/2006/relationships/hyperlink" Target="https://www.aqa.org.uk/subjects/sociology/as-and-a-level/sociology-7191-7192/subject-content-a-level/topics-in-sociology#Beliefs_in_Society" TargetMode="External"/><Relationship Id="rId10" Type="http://schemas.openxmlformats.org/officeDocument/2006/relationships/hyperlink" Target="https://www.aqa.org.uk/subjects/sociology/as-and-a-level/sociology-7191-7192/subject-content-a-level/education-with-theory-and-methods" TargetMode="External"/><Relationship Id="rId4" Type="http://schemas.openxmlformats.org/officeDocument/2006/relationships/hyperlink" Target="https://www.aqa.org.uk/subjects/sociology/as-and-a-level/sociology-7191-7192/subject-content-as/research-methods-and-topics-in-sociology#Research_Methods" TargetMode="External"/><Relationship Id="rId9" Type="http://schemas.openxmlformats.org/officeDocument/2006/relationships/hyperlink" Target="https://www.aqa.org.uk/subjects/sociology/as-and-a-level/sociology-7191-7192/subject-content-as/research-methods-and-topics-in-sociology#Work_Poverty_and_Welfare" TargetMode="External"/><Relationship Id="rId14" Type="http://schemas.openxmlformats.org/officeDocument/2006/relationships/hyperlink" Target="https://www.aqa.org.uk/subjects/sociology/as-and-a-level/sociology-7191-7192/subject-content-a-level/topics-in-sociolog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A3DD1FC5-E9E8-AB44-8C56-79E3FD7FD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DA113-048A-CB4F-886F-6B9A4E8FF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10" y="2423760"/>
            <a:ext cx="3412067" cy="158869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Tw Cen MT"/>
              </a:rPr>
              <a:t>Planning a successful future</a:t>
            </a:r>
            <a:br>
              <a:rPr lang="en-US" sz="2800" b="1" dirty="0">
                <a:latin typeface="Tw Cen MT" panose="020B0602020104020603" pitchFamily="34" charset="77"/>
              </a:rPr>
            </a:br>
            <a:br>
              <a:rPr lang="en-US" sz="2800" b="1" dirty="0">
                <a:latin typeface="Tw Cen MT"/>
              </a:rPr>
            </a:br>
            <a:r>
              <a:rPr lang="en-US" sz="2800" b="1" dirty="0">
                <a:solidFill>
                  <a:schemeClr val="tx1"/>
                </a:solidFill>
                <a:latin typeface="Tw Cen MT"/>
              </a:rPr>
              <a:t>Post 16 Options – round 1 open vote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EF341-353B-DB40-8890-9E6A9B181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10" y="4346842"/>
            <a:ext cx="3412067" cy="73882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w Cen MT"/>
              </a:rPr>
              <a:t>Year 12 Students </a:t>
            </a:r>
          </a:p>
          <a:p>
            <a:r>
              <a:rPr lang="en-US" sz="1800" b="1" dirty="0">
                <a:latin typeface="Tw Cen MT"/>
              </a:rPr>
              <a:t>March 2025</a:t>
            </a:r>
            <a:endParaRPr lang="en-US" sz="1800" b="1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343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BC774-7D30-6ACD-6D98-47E9249F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en-US"/>
              <a:t>Skills developed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5ED66AB-9859-4CB5-4C1E-9D00B43D55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DA1E066D-88BD-D0B1-D090-6573B53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1" r="19726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D03616-DDAC-8A04-EAA4-4B785713F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74117"/>
            <a:ext cx="6096001" cy="3689633"/>
          </a:xfrm>
          <a:prstGeom prst="rect">
            <a:avLst/>
          </a:prstGeom>
          <a:gradFill>
            <a:gsLst>
              <a:gs pos="57000">
                <a:schemeClr val="accent1">
                  <a:lumMod val="60000"/>
                  <a:lumOff val="40000"/>
                  <a:alpha val="91000"/>
                </a:schemeClr>
              </a:gs>
              <a:gs pos="2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B1596-4B60-9F37-06BF-9ED3A3D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29000"/>
            <a:ext cx="4533153" cy="233231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Progression routes/Careers pathways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D169-A019-B078-35B7-16B84550C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813" y="214313"/>
            <a:ext cx="5486399" cy="6329362"/>
          </a:xfrm>
        </p:spPr>
        <p:txBody>
          <a:bodyPr anchor="ctr">
            <a:normAutofit/>
          </a:bodyPr>
          <a:lstStyle/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Social worker                                    - Sociologist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Human Resources                               - Solicitor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Community development worker         - Youth Worker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Marketing                           - Administrative Officer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Police officer                                    - Charity officer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Civil Service administrator                 - Policy Officer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Counsellor                                       - Teacher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Public Relations Officer                    - Advice worker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Further education teacher                 - Business Analyst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Journalist                                         - Probation Officer </a:t>
            </a:r>
          </a:p>
          <a:p>
            <a:pPr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Tw Cen MT" panose="020B0602020104020603" pitchFamily="34" charset="77"/>
              </a:rPr>
              <a:t>Market research 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4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A3B1-F006-87B5-3938-1F4946F7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85751"/>
            <a:ext cx="10287000" cy="1147762"/>
          </a:xfrm>
        </p:spPr>
        <p:txBody>
          <a:bodyPr/>
          <a:lstStyle/>
          <a:p>
            <a:r>
              <a:rPr lang="en-US" dirty="0"/>
              <a:t>Why choose THIS A-LEVEL?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26C47A-EBF0-3370-2408-5B632FFC61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2925" y="1685925"/>
          <a:ext cx="11144250" cy="488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875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5" name="Picture 2064" descr="Models if molecules in science classroom">
            <a:extLst>
              <a:ext uri="{FF2B5EF4-FFF2-40B4-BE49-F238E27FC236}">
                <a16:creationId xmlns:a16="http://schemas.microsoft.com/office/drawing/2014/main" id="{A3EA9A61-8B3C-9D8B-0539-E19819956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1" r="21387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itle 1">
            <a:extLst>
              <a:ext uri="{FF2B5EF4-FFF2-40B4-BE49-F238E27FC236}">
                <a16:creationId xmlns:a16="http://schemas.microsoft.com/office/drawing/2014/main" id="{4C0AD988-3F3B-59FF-DF9F-7EECFB08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317" y="405685"/>
            <a:ext cx="5464968" cy="15593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900" b="1">
                <a:latin typeface="+mj-lt"/>
                <a:ea typeface="+mj-ea"/>
                <a:cs typeface="+mj-cs"/>
              </a:rPr>
              <a:t>A Level 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900" b="1">
                <a:latin typeface="+mj-lt"/>
                <a:ea typeface="+mj-ea"/>
                <a:cs typeface="+mj-cs"/>
              </a:rPr>
              <a:t>Environmental Technology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1900" b="1"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900">
                <a:latin typeface="+mj-lt"/>
                <a:ea typeface="+mj-ea"/>
                <a:cs typeface="+mj-cs"/>
              </a:rPr>
              <a:t>CCEA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en-US" sz="1900">
              <a:latin typeface="+mj-lt"/>
              <a:ea typeface="+mj-ea"/>
              <a:cs typeface="+mj-cs"/>
            </a:endParaRPr>
          </a:p>
        </p:txBody>
      </p:sp>
      <p:sp>
        <p:nvSpPr>
          <p:cNvPr id="2067" name="Title 1">
            <a:extLst>
              <a:ext uri="{FF2B5EF4-FFF2-40B4-BE49-F238E27FC236}">
                <a16:creationId xmlns:a16="http://schemas.microsoft.com/office/drawing/2014/main" id="{CDE9C827-E171-8088-33B6-237DC5EAEA45}"/>
              </a:ext>
            </a:extLst>
          </p:cNvPr>
          <p:cNvSpPr txBox="1">
            <a:spLocks/>
          </p:cNvSpPr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9144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u="sng" dirty="0">
                <a:latin typeface="+mn-lt"/>
              </a:rPr>
              <a:t>Course Breakdown</a:t>
            </a:r>
            <a:endParaRPr lang="en-US" dirty="0"/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>
              <a:latin typeface="+mn-lt"/>
            </a:endParaRPr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2 Exams	               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2 Portfolios</a:t>
            </a:r>
            <a:endParaRPr lang="en-US" dirty="0"/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50% Exam               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50% Coursework</a:t>
            </a:r>
            <a:endParaRPr lang="en-US" dirty="0"/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>
              <a:latin typeface="+mn-lt"/>
            </a:endParaRPr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Subject is a combination of </a:t>
            </a:r>
            <a:r>
              <a:rPr lang="en-US" sz="2000" b="1" dirty="0">
                <a:latin typeface="+mn-lt"/>
              </a:rPr>
              <a:t>Double Award Science</a:t>
            </a:r>
            <a:r>
              <a:rPr lang="en-US" sz="2000" dirty="0">
                <a:latin typeface="+mn-lt"/>
              </a:rPr>
              <a:t>, </a:t>
            </a:r>
            <a:r>
              <a:rPr lang="en-US" sz="2000" b="1" dirty="0" err="1">
                <a:latin typeface="+mn-lt"/>
              </a:rPr>
              <a:t>Maths</a:t>
            </a:r>
            <a:r>
              <a:rPr lang="en-US" sz="2000" b="1" dirty="0">
                <a:latin typeface="+mn-lt"/>
              </a:rPr>
              <a:t>, Geography </a:t>
            </a:r>
            <a:r>
              <a:rPr lang="en-US" sz="2000" dirty="0">
                <a:latin typeface="+mn-lt"/>
              </a:rPr>
              <a:t>and </a:t>
            </a:r>
            <a:r>
              <a:rPr lang="en-US" sz="2000" b="1" dirty="0">
                <a:latin typeface="+mn-lt"/>
              </a:rPr>
              <a:t>Technology</a:t>
            </a:r>
            <a:endParaRPr lang="en-US" sz="2000" dirty="0">
              <a:latin typeface="+mn-lt"/>
            </a:endParaRPr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460801"/>
      </p:ext>
    </p:extLst>
  </p:cSld>
  <p:clrMapOvr>
    <a:masterClrMapping/>
  </p:clrMapOvr>
  <p:transition spd="slow" advTm="3586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Freeform: Shape 3109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Freeform: Shape 3110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5" name="Rectangle 11">
            <a:extLst>
              <a:ext uri="{FF2B5EF4-FFF2-40B4-BE49-F238E27FC236}">
                <a16:creationId xmlns:a16="http://schemas.microsoft.com/office/drawing/2014/main" id="{027A6CEE-5CCD-5616-2954-3CE1D9D6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226" y="1075150"/>
            <a:ext cx="9833548" cy="45098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Year 13</a:t>
            </a:r>
            <a:endParaRPr lang="en-US" b="1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2"/>
                </a:solidFill>
                <a:latin typeface="+mn-lt"/>
              </a:rPr>
              <a:t>AS Component 1: The Earth’s Capacity to Support Human Activity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1hr 30min exam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(20% of overall A Level)</a:t>
            </a:r>
            <a:endParaRPr lang="en-US" dirty="0">
              <a:solidFill>
                <a:schemeClr val="tx2"/>
              </a:solidFill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2"/>
                </a:solidFill>
                <a:latin typeface="+mn-lt"/>
              </a:rPr>
              <a:t>AS Component 2: Renewable Energy Technologies 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Controlled Assessment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Produce a technical report based on a realistic scenario relating to the use of renewable energy technologies 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(20% of overall A Level) </a:t>
            </a:r>
          </a:p>
        </p:txBody>
      </p:sp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3091" name="Freeform: Shape 3090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976032"/>
      </p:ext>
    </p:extLst>
  </p:cSld>
  <p:clrMapOvr>
    <a:masterClrMapping/>
  </p:clrMapOvr>
  <p:transition spd="slow" advTm="7683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2CAE4-3F9B-E458-DD9E-E3153433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10">
            <a:extLst>
              <a:ext uri="{FF2B5EF4-FFF2-40B4-BE49-F238E27FC236}">
                <a16:creationId xmlns:a16="http://schemas.microsoft.com/office/drawing/2014/main" id="{6F4C26DB-A774-4EA6-1E35-282B282A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38" y="386930"/>
            <a:ext cx="9236700" cy="1188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14</a:t>
            </a:r>
          </a:p>
        </p:txBody>
      </p:sp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092" name="Rectangle 309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Content Placeholder 2">
            <a:extLst>
              <a:ext uri="{FF2B5EF4-FFF2-40B4-BE49-F238E27FC236}">
                <a16:creationId xmlns:a16="http://schemas.microsoft.com/office/drawing/2014/main" id="{BDE813D2-CCB3-A1C9-87A4-74017A50CDFC}"/>
              </a:ext>
            </a:extLst>
          </p:cNvPr>
          <p:cNvSpPr txBox="1">
            <a:spLocks/>
          </p:cNvSpPr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defTabSz="9144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i="1" dirty="0">
                <a:latin typeface="+mn-lt"/>
              </a:rPr>
              <a:t>A2 Component 1: Building and Managing a Sustainable Future</a:t>
            </a:r>
            <a:endParaRPr lang="en-US" i="1" dirty="0"/>
          </a:p>
          <a:p>
            <a:pPr marL="0"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2hr exam (30% of overall A Level)</a:t>
            </a:r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0" defTabSz="9144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i="1" dirty="0">
                <a:latin typeface="+mn-lt"/>
              </a:rPr>
              <a:t>A2 Component 2: Environmental Building Performance and Measurement</a:t>
            </a:r>
          </a:p>
          <a:p>
            <a:pPr marL="0"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Controlled Assessment</a:t>
            </a:r>
          </a:p>
          <a:p>
            <a:pPr marL="0"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Produce a technical report relating to the environmental performance of a local building.</a:t>
            </a:r>
          </a:p>
          <a:p>
            <a:pPr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(30% of overall A Level) </a:t>
            </a:r>
          </a:p>
          <a:p>
            <a:pPr marL="0" indent="-228600" defTabSz="914400" eaLnBrk="1" fontAlgn="auto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421997"/>
      </p:ext>
    </p:extLst>
  </p:cSld>
  <p:clrMapOvr>
    <a:masterClrMapping/>
  </p:clrMapOvr>
  <p:transition spd="slow" advTm="7683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03D4-D28D-3245-EABC-744C5857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104862"/>
                </a:solidFill>
                <a:latin typeface="Calibri"/>
                <a:cs typeface="Calibri"/>
              </a:rPr>
              <a:t>Reasons to Study an Environmental Technology Course?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C93A9F8-C3D3-4BF8-64A7-B6F2277F83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49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421A-04B3-9034-8A78-49FFB285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GB" sz="3200">
                <a:latin typeface="Calibri"/>
                <a:cs typeface="Calibri"/>
              </a:rPr>
              <a:t>Skills Developed</a:t>
            </a:r>
            <a:endParaRPr lang="en-US" sz="3200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B86101E7-4F0F-3892-A81F-CB22D0932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3" r="15012" b="-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5172-3FE4-2B59-513D-CA338331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1635155"/>
            <a:ext cx="5444382" cy="35912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GB" sz="1600">
              <a:latin typeface="Calibri"/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Communication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Self-evaluation and self-management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Presentation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Evaluation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Creativity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Working with others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Decision making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Planning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Problem Solving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Literacy – Research, analysis and evaluation  </a:t>
            </a:r>
            <a:endParaRPr lang="en-US" sz="20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000" dirty="0">
                <a:latin typeface="Times New Roman"/>
                <a:cs typeface="Times New Roman"/>
              </a:rPr>
              <a:t>Numeracy Skills – Data analysis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1039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C6CD4-9CB5-51F1-938F-E0C5598C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en-GB" sz="4000">
                <a:latin typeface="Calibri"/>
                <a:cs typeface="Calibri"/>
              </a:rPr>
              <a:t>Associated Careers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Electrician">
            <a:extLst>
              <a:ext uri="{FF2B5EF4-FFF2-40B4-BE49-F238E27FC236}">
                <a16:creationId xmlns:a16="http://schemas.microsoft.com/office/drawing/2014/main" id="{AB33EE3C-5D57-BB5D-A1B6-FA8A5277D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873" y="1510026"/>
            <a:ext cx="3872455" cy="3872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A9A5-1227-45D0-A7C0-40BFF294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690" y="2089244"/>
            <a:ext cx="4996295" cy="3769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GB" sz="16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Manufacturing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Electricity, Gas &amp; Water Management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Construction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Wholesale and Retail Trade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Environmental Consultancies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Waste Management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Environmental Technician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Project Management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Landscape Architect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Construction Engineer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Engineering Technician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Chartered Engineer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Urban Planner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Ecologist </a:t>
            </a:r>
            <a:endParaRPr lang="en-US" sz="1600">
              <a:latin typeface="Times New Roman"/>
              <a:cs typeface="Times New Roman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1600" dirty="0">
                <a:latin typeface="Times New Roman"/>
                <a:cs typeface="Times New Roman"/>
              </a:rPr>
              <a:t>Renewable Energy and Sustainability Co-Ordinator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5937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634C33-F435-6827-C06B-2E41ED9494CC}"/>
              </a:ext>
            </a:extLst>
          </p:cNvPr>
          <p:cNvSpPr/>
          <p:nvPr/>
        </p:nvSpPr>
        <p:spPr>
          <a:xfrm>
            <a:off x="1646465" y="132670"/>
            <a:ext cx="8888866" cy="6602866"/>
          </a:xfrm>
          <a:prstGeom prst="rect">
            <a:avLst/>
          </a:prstGeom>
          <a:noFill/>
          <a:ln w="314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TextBox 7">
            <a:extLst>
              <a:ext uri="{FF2B5EF4-FFF2-40B4-BE49-F238E27FC236}">
                <a16:creationId xmlns:a16="http://schemas.microsoft.com/office/drawing/2014/main" id="{9C6B18CB-E08B-ED73-B9EC-9DF919AFC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11" y="277813"/>
            <a:ext cx="8341179" cy="31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6286" b="1"/>
              <a:t>BTEC Level 3</a:t>
            </a:r>
          </a:p>
          <a:p>
            <a:pPr algn="ctr" eaLnBrk="1" hangingPunct="1"/>
            <a:r>
              <a:rPr lang="en-GB" altLang="en-US" sz="6286" b="1"/>
              <a:t>Engineering</a:t>
            </a:r>
          </a:p>
          <a:p>
            <a:pPr algn="ctr" eaLnBrk="1" hangingPunct="1"/>
            <a:endParaRPr lang="en-GB" altLang="en-US" sz="2571" b="1"/>
          </a:p>
          <a:p>
            <a:pPr algn="ctr" eaLnBrk="1" hangingPunct="1"/>
            <a:r>
              <a:rPr lang="en-GB" altLang="en-US" sz="4714"/>
              <a:t>Pearson</a:t>
            </a:r>
          </a:p>
        </p:txBody>
      </p:sp>
      <p:sp>
        <p:nvSpPr>
          <p:cNvPr id="2052" name="Title 1">
            <a:extLst>
              <a:ext uri="{FF2B5EF4-FFF2-40B4-BE49-F238E27FC236}">
                <a16:creationId xmlns:a16="http://schemas.microsoft.com/office/drawing/2014/main" id="{90398377-B8E0-2149-642C-265C0A95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11" y="3625170"/>
            <a:ext cx="8341179" cy="28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71" b="1" u="sng">
                <a:solidFill>
                  <a:srgbClr val="0070C0"/>
                </a:solidFill>
                <a:latin typeface="Calibri Light" panose="020F0302020204030204" pitchFamily="34" charset="0"/>
              </a:rPr>
              <a:t>Course Breakdown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714"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429">
                <a:latin typeface="Calibri Light" panose="020F0302020204030204" pitchFamily="34" charset="0"/>
              </a:rPr>
              <a:t>2 Exams	                         2 Portfolios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86"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429">
                <a:latin typeface="Calibri Light" panose="020F0302020204030204" pitchFamily="34" charset="0"/>
              </a:rPr>
              <a:t>66% Exam                 33% Coursework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71">
                <a:solidFill>
                  <a:srgbClr val="FF0000"/>
                </a:solidFill>
                <a:latin typeface="Calibri Light" panose="020F0302020204030204" pitchFamily="34" charset="0"/>
              </a:rPr>
              <a:t>*Contains large quantity of Maths Calculations/Equations*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71">
                <a:solidFill>
                  <a:srgbClr val="FF0000"/>
                </a:solidFill>
                <a:latin typeface="Calibri Light" panose="020F0302020204030204" pitchFamily="34" charset="0"/>
              </a:rPr>
              <a:t>      **High performance in Maths Recommended** </a:t>
            </a:r>
          </a:p>
        </p:txBody>
      </p:sp>
      <p:sp>
        <p:nvSpPr>
          <p:cNvPr id="2053" name="Slide 1">
            <a:hlinkClick r:id="" action="ppaction://media"/>
            <a:extLst>
              <a:ext uri="{FF2B5EF4-FFF2-40B4-BE49-F238E27FC236}">
                <a16:creationId xmlns:a16="http://schemas.microsoft.com/office/drawing/2014/main" id="{E9D078FE-8923-B071-8FB7-5CAC42E79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9188" y="2867706"/>
            <a:ext cx="435429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spd="slow" advTm="3867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chef figurines next to a burger&#10;&#10;Description automatically generated">
            <a:extLst>
              <a:ext uri="{FF2B5EF4-FFF2-40B4-BE49-F238E27FC236}">
                <a16:creationId xmlns:a16="http://schemas.microsoft.com/office/drawing/2014/main" id="{E77A1304-10D8-0328-0BCA-55E5277DD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025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ADFCB-CE18-AD5D-8723-49419CE21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en-US" sz="4800"/>
              <a:t>Nutrition and Food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034DF-CA94-EAAC-FBEA-747634BD5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en-US" sz="1800"/>
              <a:t>CCEA   A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76B036-DEFC-8121-9F37-AD933C534137}"/>
              </a:ext>
            </a:extLst>
          </p:cNvPr>
          <p:cNvSpPr/>
          <p:nvPr/>
        </p:nvSpPr>
        <p:spPr>
          <a:xfrm>
            <a:off x="1646465" y="132670"/>
            <a:ext cx="8888866" cy="6602866"/>
          </a:xfrm>
          <a:prstGeom prst="rect">
            <a:avLst/>
          </a:prstGeom>
          <a:noFill/>
          <a:ln w="314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53A8DAAF-5225-E09F-5E07-6ED2CCDF9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661" y="527278"/>
            <a:ext cx="2850696" cy="6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3857"/>
              <a:t>Year 14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D78F0AB9-2B7F-D8EC-A78B-4BDB1D8B3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117" y="527278"/>
            <a:ext cx="2388053" cy="68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3857"/>
              <a:t>Year 13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036A17-E192-30DC-B350-13837591A016}"/>
              </a:ext>
            </a:extLst>
          </p:cNvPr>
          <p:cNvSpPr txBox="1">
            <a:spLocks/>
          </p:cNvSpPr>
          <p:nvPr/>
        </p:nvSpPr>
        <p:spPr>
          <a:xfrm>
            <a:off x="2018393" y="1386795"/>
            <a:ext cx="3950607" cy="4853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71" dirty="0">
                <a:solidFill>
                  <a:schemeClr val="accent1">
                    <a:lumMod val="75000"/>
                  </a:schemeClr>
                </a:solidFill>
              </a:rPr>
              <a:t>Unit 1: Engineering Principles</a:t>
            </a:r>
          </a:p>
          <a:p>
            <a:pPr fontAlgn="auto">
              <a:spcAft>
                <a:spcPts val="0"/>
              </a:spcAft>
              <a:defRPr/>
            </a:pPr>
            <a:endParaRPr lang="en-GB" sz="643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86" dirty="0">
                <a:solidFill>
                  <a:srgbClr val="00B0F0"/>
                </a:solidFill>
              </a:rPr>
              <a:t>Written Exam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86" dirty="0">
                <a:solidFill>
                  <a:srgbClr val="00B0F0"/>
                </a:solidFill>
              </a:rPr>
              <a:t>2hr exam (33% of overall BTEC)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429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71" dirty="0">
                <a:solidFill>
                  <a:schemeClr val="accent1">
                    <a:lumMod val="75000"/>
                  </a:schemeClr>
                </a:solidFill>
              </a:rPr>
              <a:t>Unit 2: Delivery of Engineering Processes Safely as a Team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57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86" dirty="0">
                <a:solidFill>
                  <a:srgbClr val="00B0F0"/>
                </a:solidFill>
              </a:rPr>
              <a:t>Controlled Assessment </a:t>
            </a:r>
            <a:r>
              <a:rPr lang="en-GB" sz="1429" dirty="0">
                <a:solidFill>
                  <a:srgbClr val="00B0F0"/>
                </a:solidFill>
              </a:rPr>
              <a:t>(Non Exam)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86" dirty="0">
                <a:solidFill>
                  <a:srgbClr val="00B0F0"/>
                </a:solidFill>
              </a:rPr>
              <a:t>(16.5 % of overall BTEC)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17FB45-9D6A-7BC3-2EF9-A162449A2440}"/>
              </a:ext>
            </a:extLst>
          </p:cNvPr>
          <p:cNvSpPr txBox="1">
            <a:spLocks/>
          </p:cNvSpPr>
          <p:nvPr/>
        </p:nvSpPr>
        <p:spPr>
          <a:xfrm>
            <a:off x="6162902" y="1368652"/>
            <a:ext cx="4094616" cy="4853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286" dirty="0">
                <a:solidFill>
                  <a:schemeClr val="accent1">
                    <a:lumMod val="75000"/>
                  </a:schemeClr>
                </a:solidFill>
              </a:rPr>
              <a:t>Unit 3: Engineering Product Design and Manufacture</a:t>
            </a:r>
            <a:endParaRPr lang="en-GB" sz="5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500" dirty="0">
              <a:solidFill>
                <a:srgbClr val="00B0F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714" dirty="0">
                <a:solidFill>
                  <a:srgbClr val="00B0F0"/>
                </a:solidFill>
              </a:rPr>
              <a:t>Written Supervised Assessment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714" dirty="0">
                <a:solidFill>
                  <a:srgbClr val="00B0F0"/>
                </a:solidFill>
              </a:rPr>
              <a:t>8hr total (33% of overall BTEC)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5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143" dirty="0">
                <a:solidFill>
                  <a:schemeClr val="accent2"/>
                </a:solidFill>
              </a:rPr>
              <a:t>Centre chosen Unit</a:t>
            </a:r>
            <a:endParaRPr lang="en-GB" sz="157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3071" dirty="0">
                <a:solidFill>
                  <a:schemeClr val="accent1">
                    <a:lumMod val="75000"/>
                  </a:schemeClr>
                </a:solidFill>
              </a:rPr>
              <a:t>Unit 44: Fabrication Manufacturing Processes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714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00" dirty="0">
                <a:solidFill>
                  <a:srgbClr val="00B0F0"/>
                </a:solidFill>
              </a:rPr>
              <a:t>Controlled Assessment </a:t>
            </a:r>
            <a:r>
              <a:rPr lang="en-GB" sz="1571" dirty="0">
                <a:solidFill>
                  <a:srgbClr val="00B0F0"/>
                </a:solidFill>
              </a:rPr>
              <a:t>(Non Exam)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00" dirty="0">
                <a:solidFill>
                  <a:srgbClr val="00B0F0"/>
                </a:solidFill>
              </a:rPr>
              <a:t>(16.5% of overall BTEC)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</p:txBody>
      </p:sp>
      <p:sp>
        <p:nvSpPr>
          <p:cNvPr id="3079" name="Slide 2 - Year 14">
            <a:hlinkClick r:id="" action="ppaction://media"/>
            <a:extLst>
              <a:ext uri="{FF2B5EF4-FFF2-40B4-BE49-F238E27FC236}">
                <a16:creationId xmlns:a16="http://schemas.microsoft.com/office/drawing/2014/main" id="{9705EB4B-EEEE-75D5-6DA4-9240924C0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0777" y="820964"/>
            <a:ext cx="435429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GB" altLang="en-US"/>
          </a:p>
        </p:txBody>
      </p:sp>
      <p:sp>
        <p:nvSpPr>
          <p:cNvPr id="3080" name="Sldie 2 - Year 13">
            <a:hlinkClick r:id="" action="ppaction://media"/>
            <a:extLst>
              <a:ext uri="{FF2B5EF4-FFF2-40B4-BE49-F238E27FC236}">
                <a16:creationId xmlns:a16="http://schemas.microsoft.com/office/drawing/2014/main" id="{6E91D404-A828-3DA9-13F2-58C840ACF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5536" y="898071"/>
            <a:ext cx="435429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spd="slow" advTm="7479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269E22-61B2-0EC9-9F1F-8AE485AB1B08}"/>
              </a:ext>
            </a:extLst>
          </p:cNvPr>
          <p:cNvSpPr/>
          <p:nvPr/>
        </p:nvSpPr>
        <p:spPr>
          <a:xfrm>
            <a:off x="1646465" y="132670"/>
            <a:ext cx="8888866" cy="6602866"/>
          </a:xfrm>
          <a:prstGeom prst="rect">
            <a:avLst/>
          </a:prstGeom>
          <a:noFill/>
          <a:ln w="3143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465A25-0E84-B67A-E1C0-89B706D484E0}"/>
              </a:ext>
            </a:extLst>
          </p:cNvPr>
          <p:cNvSpPr txBox="1">
            <a:spLocks/>
          </p:cNvSpPr>
          <p:nvPr/>
        </p:nvSpPr>
        <p:spPr>
          <a:xfrm>
            <a:off x="2062616" y="2364242"/>
            <a:ext cx="3949473" cy="3857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57">
                <a:solidFill>
                  <a:schemeClr val="accent1">
                    <a:lumMod val="75000"/>
                  </a:schemeClr>
                </a:solidFill>
              </a:rPr>
              <a:t>Skills Developed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Communication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Self-evaluation and self-management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Presentation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Evaluation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Creativity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Working with others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Decision making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Planning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Problem Solving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Literacy – Research, analysis and evaluation 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Times New Roman" panose="02020603050405020304" pitchFamily="18" charset="0"/>
              </a:rPr>
              <a:t>Numeracy Skills – Data analysis</a:t>
            </a:r>
          </a:p>
          <a:p>
            <a:pPr fontAlgn="auto">
              <a:spcAft>
                <a:spcPts val="0"/>
              </a:spcAft>
              <a:defRPr/>
            </a:pPr>
            <a:endParaRPr lang="en-GB" sz="2286"/>
          </a:p>
          <a:p>
            <a:pPr fontAlgn="auto">
              <a:spcAft>
                <a:spcPts val="0"/>
              </a:spcAft>
              <a:defRPr/>
            </a:pPr>
            <a:endParaRPr lang="en-GB" sz="2286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96245E-2341-38AB-6ADC-4ECA849E70B2}"/>
              </a:ext>
            </a:extLst>
          </p:cNvPr>
          <p:cNvSpPr txBox="1">
            <a:spLocks/>
          </p:cNvSpPr>
          <p:nvPr/>
        </p:nvSpPr>
        <p:spPr>
          <a:xfrm>
            <a:off x="6196920" y="2364242"/>
            <a:ext cx="3949473" cy="3857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86" dirty="0">
                <a:solidFill>
                  <a:schemeClr val="accent1">
                    <a:lumMod val="75000"/>
                  </a:schemeClr>
                </a:solidFill>
              </a:rPr>
              <a:t>Associated Careers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Manufacturing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Construction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Architecture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Landscape Architect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Construction Engineer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Mechanical Engineer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Civil Engineer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Systems Engineer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Quantity Surveyor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Engineering Technician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Chartered Engineer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714" dirty="0">
                <a:solidFill>
                  <a:srgbClr val="000000"/>
                </a:solidFill>
                <a:latin typeface="Times New Roman" panose="02020603050405020304" pitchFamily="18" charset="0"/>
              </a:rPr>
              <a:t>Urban Planner</a:t>
            </a:r>
            <a:endParaRPr lang="en-GB" sz="1714" dirty="0"/>
          </a:p>
          <a:p>
            <a:pPr fontAlgn="auto">
              <a:spcAft>
                <a:spcPts val="0"/>
              </a:spcAft>
              <a:defRPr/>
            </a:pP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992A04-3968-0C5A-8743-3AD20C956E3E}"/>
              </a:ext>
            </a:extLst>
          </p:cNvPr>
          <p:cNvSpPr txBox="1">
            <a:spLocks/>
          </p:cNvSpPr>
          <p:nvPr/>
        </p:nvSpPr>
        <p:spPr>
          <a:xfrm>
            <a:off x="2062617" y="432028"/>
            <a:ext cx="8083776" cy="18018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Reasons to Study an Engineering Course?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Study Interesting Topics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Develop New Skills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Tackle Challenges/Problem Solving</a:t>
            </a:r>
          </a:p>
          <a:p>
            <a:pPr fontAlgn="auto">
              <a:spcAft>
                <a:spcPts val="0"/>
              </a:spcAft>
              <a:defRPr/>
            </a:pPr>
            <a:endParaRPr lang="en-GB" sz="2286" dirty="0"/>
          </a:p>
        </p:txBody>
      </p:sp>
      <p:sp>
        <p:nvSpPr>
          <p:cNvPr id="4102" name="Content Placeholder 2">
            <a:extLst>
              <a:ext uri="{FF2B5EF4-FFF2-40B4-BE49-F238E27FC236}">
                <a16:creationId xmlns:a16="http://schemas.microsoft.com/office/drawing/2014/main" id="{B12F8306-000A-7DDC-112F-E568105B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242" y="867456"/>
            <a:ext cx="8083776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Wide Range of Career Paths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Be In Demand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Travel The World</a:t>
            </a:r>
          </a:p>
          <a:p>
            <a:pPr eaLnBrk="1" hangingPunct="1"/>
            <a:endParaRPr lang="en-GB" altLang="en-US" sz="2286"/>
          </a:p>
          <a:p>
            <a:pPr eaLnBrk="1" hangingPunct="1"/>
            <a:endParaRPr lang="en-GB" altLang="en-US" sz="2286"/>
          </a:p>
        </p:txBody>
      </p:sp>
      <p:sp>
        <p:nvSpPr>
          <p:cNvPr id="4103" name="Slide 3">
            <a:hlinkClick r:id="" action="ppaction://media"/>
            <a:extLst>
              <a:ext uri="{FF2B5EF4-FFF2-40B4-BE49-F238E27FC236}">
                <a16:creationId xmlns:a16="http://schemas.microsoft.com/office/drawing/2014/main" id="{5B1E2684-F28E-138C-FA09-EBE6E73AC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2446" y="1114652"/>
            <a:ext cx="435429" cy="4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88757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77514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66271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55029" algn="l" defTabSz="388757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43786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332543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2721300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110057" algn="l" defTabSz="77751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  <p:transition spd="slow" advTm="7338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71F7-283B-5A4C-B0F7-243A8408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" panose="020B0602020104020603" pitchFamily="34" charset="77"/>
              </a:rPr>
              <a:t>Level 3 subjects on offer – 2yr course</a:t>
            </a:r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2644BEF9-BDE0-EF90-5D3E-352CA31A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16" name="Picture 15" descr="A table of text on a white background&#10;&#10;AI-generated content may be incorrect.">
            <a:extLst>
              <a:ext uri="{FF2B5EF4-FFF2-40B4-BE49-F238E27FC236}">
                <a16:creationId xmlns:a16="http://schemas.microsoft.com/office/drawing/2014/main" id="{46284E2C-8786-EBDE-DF42-4CCB92FC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08" y="2163310"/>
            <a:ext cx="3602012" cy="3832486"/>
          </a:xfrm>
          <a:prstGeom prst="rect">
            <a:avLst/>
          </a:prstGeom>
        </p:spPr>
      </p:pic>
      <p:pic>
        <p:nvPicPr>
          <p:cNvPr id="17" name="Picture 16" descr="A white and black rectangular object with black text&#10;&#10;AI-generated content may be incorrect.">
            <a:extLst>
              <a:ext uri="{FF2B5EF4-FFF2-40B4-BE49-F238E27FC236}">
                <a16:creationId xmlns:a16="http://schemas.microsoft.com/office/drawing/2014/main" id="{4FE3F738-F7DB-C210-CB4D-DB79AC0CD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186" y="2048655"/>
            <a:ext cx="3288365" cy="42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E575-E446-44CF-89C1-A7D33565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Autofit/>
          </a:bodyPr>
          <a:lstStyle/>
          <a:p>
            <a:br>
              <a:rPr lang="en-US" dirty="0">
                <a:latin typeface="Tw Cen MT" panose="020B0602020104020603" pitchFamily="34" charset="77"/>
                <a:cs typeface="Calibri Light"/>
              </a:rPr>
            </a:br>
            <a:r>
              <a:rPr lang="en-US" dirty="0">
                <a:latin typeface="Tw Cen MT"/>
                <a:cs typeface="Calibri Light"/>
              </a:rPr>
              <a:t>S</a:t>
            </a:r>
            <a:r>
              <a:rPr lang="en-US" b="1" dirty="0">
                <a:latin typeface="Tw Cen MT"/>
                <a:cs typeface="Calibri Light"/>
              </a:rPr>
              <a:t>tep 1</a:t>
            </a:r>
            <a:r>
              <a:rPr lang="en-US" dirty="0">
                <a:latin typeface="Tw Cen MT"/>
                <a:cs typeface="Calibri Light"/>
              </a:rPr>
              <a:t> -</a:t>
            </a:r>
            <a:r>
              <a:rPr lang="en-US" b="1" dirty="0">
                <a:latin typeface="Tw Cen MT"/>
                <a:cs typeface="Calibri Light"/>
              </a:rPr>
              <a:t> Link </a:t>
            </a:r>
            <a:endParaRPr lang="en-US">
              <a:latin typeface="Tw Cen M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FB61-FD85-4E92-9D3A-51E20EB6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434980"/>
            <a:ext cx="5907367" cy="379848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latin typeface="Tw Cen MT"/>
                <a:cs typeface="Calibri"/>
              </a:rPr>
              <a:t>Your parents will be sent a link for each round (via text &amp; Parent App) like this: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https://forms.office.com/e/FgeKn5k6YA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latin typeface="Tw Cen MT"/>
                <a:cs typeface="Calibri"/>
              </a:rPr>
              <a:t>PUT</a:t>
            </a:r>
            <a:r>
              <a:rPr lang="en-US" dirty="0">
                <a:latin typeface="Tw Cen MT"/>
                <a:cs typeface="Calibri"/>
              </a:rPr>
              <a:t> into a web browser and it will take you to this page </a:t>
            </a:r>
          </a:p>
          <a:p>
            <a:r>
              <a:rPr lang="en-US" b="1" dirty="0">
                <a:latin typeface="Tw Cen MT"/>
                <a:cs typeface="Calibri"/>
              </a:rPr>
              <a:t>You will also be able to access this from your </a:t>
            </a:r>
            <a:r>
              <a:rPr lang="en-US" b="1" u="sng" dirty="0">
                <a:latin typeface="Tw Cen MT"/>
                <a:cs typeface="Calibri"/>
              </a:rPr>
              <a:t>Year 12 Team </a:t>
            </a:r>
          </a:p>
          <a:p>
            <a:r>
              <a:rPr lang="en-US" dirty="0">
                <a:latin typeface="Tw Cen MT"/>
                <a:cs typeface="Calibri"/>
              </a:rPr>
              <a:t>Complete these details and click </a:t>
            </a:r>
            <a:r>
              <a:rPr lang="en-US" b="1" dirty="0">
                <a:latin typeface="Tw Cen MT"/>
                <a:cs typeface="Calibri"/>
              </a:rPr>
              <a:t>Next</a:t>
            </a:r>
            <a:r>
              <a:rPr lang="en-US" dirty="0">
                <a:latin typeface="Tw Cen MT"/>
                <a:cs typeface="Calibri"/>
              </a:rPr>
              <a:t> to take you to the guidance</a:t>
            </a:r>
          </a:p>
          <a:p>
            <a:r>
              <a:rPr lang="en-US" dirty="0">
                <a:highlight>
                  <a:srgbClr val="FFFF00"/>
                </a:highlight>
                <a:latin typeface="Tw Cen MT"/>
                <a:cs typeface="Calibri"/>
              </a:rPr>
              <a:t>Vote opens on - </a:t>
            </a:r>
            <a:r>
              <a:rPr lang="en-US" b="1" dirty="0">
                <a:highlight>
                  <a:srgbClr val="FFFF00"/>
                </a:highlight>
                <a:latin typeface="Tw Cen MT"/>
                <a:cs typeface="Calibri"/>
              </a:rPr>
              <a:t>Monday 3rd March</a:t>
            </a:r>
          </a:p>
          <a:p>
            <a:r>
              <a:rPr lang="en-US" dirty="0">
                <a:highlight>
                  <a:srgbClr val="FFFF00"/>
                </a:highlight>
                <a:latin typeface="Tw Cen MT"/>
                <a:cs typeface="Calibri"/>
              </a:rPr>
              <a:t>Deadline for voting –</a:t>
            </a:r>
            <a:r>
              <a:rPr lang="en-US" b="1" dirty="0">
                <a:highlight>
                  <a:srgbClr val="FFFF00"/>
                </a:highlight>
                <a:latin typeface="Tw Cen MT"/>
                <a:cs typeface="Calibri"/>
              </a:rPr>
              <a:t> Wednesday 5th March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F901292-DA01-7D41-A127-5E64BF737524}"/>
              </a:ext>
            </a:extLst>
          </p:cNvPr>
          <p:cNvSpPr txBox="1">
            <a:spLocks/>
          </p:cNvSpPr>
          <p:nvPr/>
        </p:nvSpPr>
        <p:spPr>
          <a:xfrm>
            <a:off x="328423" y="-42705"/>
            <a:ext cx="8616794" cy="10878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w Cen MT"/>
                <a:cs typeface="Calibri Light"/>
              </a:rPr>
              <a:t>Completion of Choices – MS Forms  </a:t>
            </a:r>
            <a:br>
              <a:rPr lang="en-US" sz="3200">
                <a:latin typeface="Tw Cen MT"/>
                <a:cs typeface="Calibri Light"/>
              </a:rPr>
            </a:br>
            <a:r>
              <a:rPr lang="en-US" sz="3200">
                <a:latin typeface="Tw Cen MT"/>
                <a:cs typeface="Calibri Light"/>
              </a:rPr>
              <a:t>  </a:t>
            </a:r>
            <a:endParaRPr lang="en-US" sz="3200">
              <a:latin typeface="Tw Cen MT" panose="020B0602020104020603" pitchFamily="34" charset="77"/>
            </a:endParaRP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288DFEC7-35AC-E383-7050-B1BA6FCA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EAE002-8357-AFAC-B39A-8A9B7659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36" y="704646"/>
            <a:ext cx="5023736" cy="470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A0D8-29DE-6B64-357F-F83D4C45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904842"/>
          </a:xfrm>
        </p:spPr>
        <p:txBody>
          <a:bodyPr/>
          <a:lstStyle/>
          <a:p>
            <a:r>
              <a:rPr lang="en-GB"/>
              <a:t>Step 2 – Guidance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4380-1BCB-552E-889C-13D1B93D6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935" y="1633086"/>
            <a:ext cx="11085596" cy="1123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TW Cen MT"/>
              </a:rPr>
              <a:t>Read this guidance information section </a:t>
            </a:r>
            <a:r>
              <a:rPr lang="en-US" sz="2200" b="1">
                <a:latin typeface="TW Cen MT"/>
              </a:rPr>
              <a:t>carefully</a:t>
            </a:r>
            <a:r>
              <a:rPr lang="en-US" sz="2200">
                <a:latin typeface="TW Cen MT"/>
              </a:rPr>
              <a:t> before making your choices  </a:t>
            </a:r>
          </a:p>
          <a:p>
            <a:r>
              <a:rPr lang="en-US" sz="2200">
                <a:latin typeface="TW Cen MT"/>
              </a:rPr>
              <a:t>If you click on this icon, it makes the text bigger &amp; it will read the information aloud </a:t>
            </a:r>
          </a:p>
          <a:p>
            <a:endParaRPr lang="en-GB"/>
          </a:p>
        </p:txBody>
      </p:sp>
      <p:pic>
        <p:nvPicPr>
          <p:cNvPr id="10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CC9ED8C-8572-EC6F-FAB6-BD6416FB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646" y="2196779"/>
            <a:ext cx="769506" cy="4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&#10;&#10;Description automatically generated">
            <a:extLst>
              <a:ext uri="{FF2B5EF4-FFF2-40B4-BE49-F238E27FC236}">
                <a16:creationId xmlns:a16="http://schemas.microsoft.com/office/drawing/2014/main" id="{C1A76649-7C24-6478-82E0-97BAD4985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76C045-04C1-C0E7-BBDF-6D689AF1A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8" y="2765625"/>
            <a:ext cx="5197516" cy="2079103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EA927C5-8C85-FDCB-386F-276B931B1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362" y="2690391"/>
            <a:ext cx="46291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E575-E446-44CF-89C1-A7D33565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94" y="1014255"/>
            <a:ext cx="5570182" cy="1065007"/>
          </a:xfrm>
        </p:spPr>
        <p:txBody>
          <a:bodyPr anchor="b">
            <a:noAutofit/>
          </a:bodyPr>
          <a:lstStyle/>
          <a:p>
            <a:r>
              <a:rPr lang="en-US" sz="4400" dirty="0">
                <a:latin typeface="Tw Cen MT"/>
              </a:rPr>
              <a:t>Step 3 - 2-year option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FB61-FD85-4E92-9D3A-51E20EB6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10657"/>
            <a:ext cx="4716574" cy="34928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en-US">
                <a:latin typeface="Tw Cen MT"/>
              </a:rPr>
              <a:t>Choose the subjects you want to study Post 16​</a:t>
            </a:r>
          </a:p>
          <a:p>
            <a:pPr fontAlgn="base"/>
            <a:r>
              <a:rPr lang="en-US" b="1">
                <a:solidFill>
                  <a:srgbClr val="FF0000"/>
                </a:solidFill>
                <a:latin typeface="Tw Cen MT"/>
              </a:rPr>
              <a:t>Remember you are only allowed 3 choices​</a:t>
            </a:r>
          </a:p>
          <a:p>
            <a:pPr fontAlgn="base"/>
            <a:r>
              <a:rPr lang="en-US">
                <a:latin typeface="Tw Cen MT"/>
              </a:rPr>
              <a:t>It can be a combination of A-Levels &amp; BTEC subjects​</a:t>
            </a:r>
          </a:p>
          <a:p>
            <a:pPr fontAlgn="base"/>
            <a:r>
              <a:rPr lang="en-US" b="1">
                <a:latin typeface="Tw Cen MT"/>
              </a:rPr>
              <a:t>Those in the RED box take up two choices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98895-17D8-4AAB-9402-7DAE051B88A7}"/>
              </a:ext>
            </a:extLst>
          </p:cNvPr>
          <p:cNvSpPr txBox="1"/>
          <p:nvPr/>
        </p:nvSpPr>
        <p:spPr>
          <a:xfrm>
            <a:off x="8896012" y="4283544"/>
            <a:ext cx="2858388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63D1E120-23DA-1137-D31D-4103DE74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4" name="Picture 3" descr="A screenshot of a checklist&#10;&#10;AI-generated content may be incorrect.">
            <a:extLst>
              <a:ext uri="{FF2B5EF4-FFF2-40B4-BE49-F238E27FC236}">
                <a16:creationId xmlns:a16="http://schemas.microsoft.com/office/drawing/2014/main" id="{747D235D-BE8C-94A9-8A41-DE5A076B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35" y="324091"/>
            <a:ext cx="2495550" cy="4724400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B1B6592F-27DB-AD75-45A8-81C23F37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645" y="322704"/>
            <a:ext cx="2486025" cy="695325"/>
          </a:xfrm>
          <a:prstGeom prst="rect">
            <a:avLst/>
          </a:prstGeom>
        </p:spPr>
      </p:pic>
      <p:pic>
        <p:nvPicPr>
          <p:cNvPr id="11" name="Picture 10" descr="A screenshot of a survey&#10;&#10;AI-generated content may be incorrect.">
            <a:extLst>
              <a:ext uri="{FF2B5EF4-FFF2-40B4-BE49-F238E27FC236}">
                <a16:creationId xmlns:a16="http://schemas.microsoft.com/office/drawing/2014/main" id="{59998CDF-5FED-CC5C-44BB-9004E861E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167" y="1476616"/>
            <a:ext cx="2438400" cy="2419350"/>
          </a:xfrm>
          <a:prstGeom prst="rect">
            <a:avLst/>
          </a:prstGeom>
        </p:spPr>
      </p:pic>
      <p:pic>
        <p:nvPicPr>
          <p:cNvPr id="13" name="Picture 1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8541F45-7D9F-AB74-94DA-1370B4704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972" y="4432501"/>
            <a:ext cx="2695575" cy="1581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78F067-0B26-13AA-9C72-D8C135F839D4}"/>
              </a:ext>
            </a:extLst>
          </p:cNvPr>
          <p:cNvSpPr txBox="1"/>
          <p:nvPr/>
        </p:nvSpPr>
        <p:spPr>
          <a:xfrm>
            <a:off x="8760973" y="251695"/>
            <a:ext cx="2906615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74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E575-E446-44CF-89C1-A7D33565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5022639" cy="108781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w Cen MT"/>
              </a:rPr>
              <a:t>Step 4 – ALC subjects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FB61-FD85-4E92-9D3A-51E20EB6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10657"/>
            <a:ext cx="4716574" cy="34928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US" dirty="0">
                <a:latin typeface="Tw Cen MT"/>
              </a:rPr>
              <a:t>Some subjects not available in BBMS can be studied in other schools​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  <a:latin typeface="Tw Cen MT"/>
              </a:rPr>
              <a:t>This is the 2024 offer, 2025 offer to be confirmed​</a:t>
            </a:r>
          </a:p>
          <a:p>
            <a:pPr fontAlgn="base"/>
            <a:r>
              <a:rPr lang="en-US" b="1" dirty="0">
                <a:latin typeface="Tw Cen MT"/>
              </a:rPr>
              <a:t>ONLY</a:t>
            </a:r>
            <a:r>
              <a:rPr lang="en-US" dirty="0">
                <a:latin typeface="Tw Cen MT"/>
              </a:rPr>
              <a:t> choose a subject here if it is not offered at BBMS​</a:t>
            </a:r>
          </a:p>
          <a:p>
            <a:pPr fontAlgn="base"/>
            <a:r>
              <a:rPr lang="en-US" dirty="0">
                <a:latin typeface="Tw Cen MT"/>
              </a:rPr>
              <a:t>If there is another subject you would like to study, but it is not an option, please put in </a:t>
            </a:r>
            <a:r>
              <a:rPr lang="en-US" i="1" dirty="0">
                <a:latin typeface="Tw Cen MT"/>
              </a:rPr>
              <a:t>'Other</a:t>
            </a:r>
            <a:r>
              <a:rPr lang="en-US" dirty="0">
                <a:latin typeface="Tw Cen MT"/>
              </a:rPr>
              <a:t>"</a:t>
            </a:r>
          </a:p>
        </p:txBody>
      </p:sp>
      <p:pic>
        <p:nvPicPr>
          <p:cNvPr id="8" name="Picture 2" descr="Logo&#10;&#10;Description automatically generated">
            <a:extLst>
              <a:ext uri="{FF2B5EF4-FFF2-40B4-BE49-F238E27FC236}">
                <a16:creationId xmlns:a16="http://schemas.microsoft.com/office/drawing/2014/main" id="{21CB7C1D-4DD6-E16C-DA0E-972B7D30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0C3CF0-B170-8742-481B-F98C2879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80" y="2570315"/>
            <a:ext cx="6820030" cy="27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8E575-E446-44CF-89C1-A7D33565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 fontScale="90000"/>
          </a:bodyPr>
          <a:lstStyle/>
          <a:p>
            <a:r>
              <a:rPr lang="en-US">
                <a:latin typeface="Tw Cen MT" panose="020B0602020104020603" pitchFamily="34" charset="77"/>
              </a:rPr>
              <a:t>Step 5 </a:t>
            </a:r>
            <a:br>
              <a:rPr lang="en-US">
                <a:latin typeface="Tw Cen MT" panose="020B0602020104020603" pitchFamily="34" charset="77"/>
              </a:rPr>
            </a:br>
            <a:r>
              <a:rPr lang="en-US">
                <a:latin typeface="Tw Cen MT" panose="020B0602020104020603" pitchFamily="34" charset="77"/>
              </a:rPr>
              <a:t>1year option </a:t>
            </a:r>
            <a:r>
              <a:rPr lang="en-US" b="0">
                <a:latin typeface="Tw Cen MT" panose="020B0602020104020603" pitchFamily="34" charset="77"/>
              </a:rPr>
              <a:t>​</a:t>
            </a:r>
            <a:endParaRPr lang="en-US" sz="2400">
              <a:latin typeface="Tw Cen MT" panose="020B0602020104020603" pitchFamily="34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0FB61-FD85-4E92-9D3A-51E20EB6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210657"/>
            <a:ext cx="4826442" cy="3492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>
                <a:latin typeface="Tw Cen MT"/>
              </a:rPr>
              <a:t>Choose this option if you are coming back for 1-year​</a:t>
            </a:r>
          </a:p>
          <a:p>
            <a:pPr fontAlgn="base"/>
            <a:r>
              <a:rPr lang="en-US" dirty="0">
                <a:latin typeface="Tw Cen MT"/>
              </a:rPr>
              <a:t>If you have not achieved a grade C in your English </a:t>
            </a:r>
            <a:r>
              <a:rPr lang="en-US" b="1" dirty="0">
                <a:latin typeface="Tw Cen MT"/>
              </a:rPr>
              <a:t>OR</a:t>
            </a:r>
            <a:r>
              <a:rPr lang="en-US" dirty="0">
                <a:latin typeface="Tw Cen MT"/>
              </a:rPr>
              <a:t> </a:t>
            </a:r>
            <a:r>
              <a:rPr lang="en-US" dirty="0" err="1">
                <a:latin typeface="Tw Cen MT"/>
              </a:rPr>
              <a:t>Maths</a:t>
            </a:r>
            <a:r>
              <a:rPr lang="en-US" dirty="0">
                <a:latin typeface="Tw Cen MT"/>
              </a:rPr>
              <a:t> you will </a:t>
            </a:r>
            <a:br>
              <a:rPr lang="en-US" dirty="0">
                <a:latin typeface="Tw Cen MT" panose="020B0602020104020603" pitchFamily="34" charset="77"/>
              </a:rPr>
            </a:br>
            <a:r>
              <a:rPr lang="en-US" dirty="0" err="1">
                <a:latin typeface="Tw Cen MT"/>
              </a:rPr>
              <a:t>resit</a:t>
            </a:r>
            <a:r>
              <a:rPr lang="en-US" dirty="0">
                <a:latin typeface="Tw Cen MT"/>
              </a:rPr>
              <a:t> these subjects  ​</a:t>
            </a:r>
          </a:p>
          <a:p>
            <a:pPr fontAlgn="base"/>
            <a:r>
              <a:rPr lang="en-US" b="1" u="sng" dirty="0">
                <a:latin typeface="Tw Cen MT"/>
              </a:rPr>
              <a:t>Finally</a:t>
            </a:r>
            <a:r>
              <a:rPr lang="en-US" dirty="0">
                <a:latin typeface="Tw Cen MT"/>
              </a:rPr>
              <a:t>, click </a:t>
            </a:r>
            <a:r>
              <a:rPr lang="en-US" b="1" dirty="0">
                <a:latin typeface="Tw Cen MT"/>
              </a:rPr>
              <a:t>submit</a:t>
            </a:r>
            <a:r>
              <a:rPr lang="en-US" dirty="0">
                <a:latin typeface="Tw Cen MT"/>
              </a:rPr>
              <a:t> when you have made your choices</a:t>
            </a:r>
            <a:r>
              <a:rPr lang="en-US" b="1" dirty="0">
                <a:latin typeface="Tw Cen MT"/>
              </a:rPr>
              <a:t> </a:t>
            </a:r>
            <a:endParaRPr lang="en-US">
              <a:latin typeface="Tw Cen MT"/>
            </a:endParaRPr>
          </a:p>
        </p:txBody>
      </p:sp>
      <p:pic>
        <p:nvPicPr>
          <p:cNvPr id="5" name="Picture 2" descr="Logo&#10;&#10;Description automatically generated">
            <a:extLst>
              <a:ext uri="{FF2B5EF4-FFF2-40B4-BE49-F238E27FC236}">
                <a16:creationId xmlns:a16="http://schemas.microsoft.com/office/drawing/2014/main" id="{C20BD88A-4B18-45D2-A462-0040DC01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949" y="6317238"/>
            <a:ext cx="378227" cy="478234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808BAFA-9CDD-9046-9616-BAE06E0B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7" y="5594285"/>
            <a:ext cx="40259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14E8F2-DB48-C21E-BF07-A222C2145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28" y="1331412"/>
            <a:ext cx="615380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15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80B5-1650-F44A-B895-51286208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w Cen MT" panose="020B0602020104020603" pitchFamily="34" charset="77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A9C3-FFDE-3640-9D49-1C0F0765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2092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dirty="0">
                <a:latin typeface="Tw Cen MT"/>
              </a:rPr>
              <a:t>If you have any queries, please contact:​</a:t>
            </a:r>
            <a:endParaRPr lang="en-US"/>
          </a:p>
          <a:p>
            <a:pPr fontAlgn="base"/>
            <a:r>
              <a:rPr lang="en-US" b="1" dirty="0">
                <a:latin typeface="Tw Cen MT"/>
              </a:rPr>
              <a:t>Mrs. Deehan - </a:t>
            </a:r>
            <a:r>
              <a:rPr lang="en-US" dirty="0">
                <a:latin typeface="Tw Cen MT"/>
              </a:rPr>
              <a:t>SLT Progression ​- kdeehan546@c2ken.net</a:t>
            </a:r>
          </a:p>
          <a:p>
            <a:pPr fontAlgn="base"/>
            <a:r>
              <a:rPr lang="en-US" b="1" dirty="0" err="1">
                <a:latin typeface="Tw Cen MT"/>
              </a:rPr>
              <a:t>Mrs.Ryan</a:t>
            </a:r>
            <a:r>
              <a:rPr lang="en-US" b="1" dirty="0">
                <a:latin typeface="Tw Cen MT"/>
              </a:rPr>
              <a:t> - </a:t>
            </a:r>
            <a:r>
              <a:rPr lang="en-US" dirty="0">
                <a:latin typeface="Tw Cen MT"/>
              </a:rPr>
              <a:t>Head of Careers​ - nryan320@c2ken.net</a:t>
            </a:r>
            <a:endParaRPr lang="en-US" dirty="0">
              <a:latin typeface="TW Cen MT"/>
            </a:endParaRPr>
          </a:p>
          <a:p>
            <a:endParaRPr lang="en-US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551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0FE0-1D74-B79A-8110-910C3991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ED76-0312-4EAD-5141-D70E7DC6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2028825"/>
            <a:ext cx="4497131" cy="451485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tabLst>
                <a:tab pos="3733800" algn="l"/>
              </a:tabLst>
            </a:pP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1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 of Nutrition	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2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Diet, Lifestyle and Health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 1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B – Food Safety and Quality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 2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Project of Choice</a:t>
            </a:r>
            <a:r>
              <a:rPr lang="en-GB" sz="3200" dirty="0">
                <a:effectLst/>
              </a:rPr>
              <a:t> </a:t>
            </a:r>
            <a:endParaRPr lang="en-US" sz="3200" dirty="0"/>
          </a:p>
        </p:txBody>
      </p:sp>
      <p:pic>
        <p:nvPicPr>
          <p:cNvPr id="5" name="Picture 4" descr="A person holding a tablet next to a fruit&#10;&#10;Description automatically generated">
            <a:extLst>
              <a:ext uri="{FF2B5EF4-FFF2-40B4-BE49-F238E27FC236}">
                <a16:creationId xmlns:a16="http://schemas.microsoft.com/office/drawing/2014/main" id="{4642FAD3-4247-3CED-C72B-38A1A491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5" y="2345568"/>
            <a:ext cx="5639886" cy="358132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50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50A4B3-C32C-4322-B92D-C077623C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1A9A51A9-AA1B-4283-BF13-6F1D63FDD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85DFA7-77F5-4963-B6BD-9BCF3D045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few people in lab coats working in a laboratory&#10;&#10;Description automatically generated">
            <a:extLst>
              <a:ext uri="{FF2B5EF4-FFF2-40B4-BE49-F238E27FC236}">
                <a16:creationId xmlns:a16="http://schemas.microsoft.com/office/drawing/2014/main" id="{AB480C75-58B3-7E73-67C8-1AD5D82C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814" r="28182" b="-1"/>
          <a:stretch/>
        </p:blipFill>
        <p:spPr>
          <a:xfrm>
            <a:off x="7547810" y="10"/>
            <a:ext cx="4641013" cy="42336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74EFF1-6555-4277-8547-1C92974E7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4AFB3-526E-E845-DE6E-A9BDD703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Method of Assessment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74BEAF-D0A0-45D8-852C-637D4C6E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4CB4-A04B-ADD4-1557-DBDB13B6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two written examinations = </a:t>
            </a:r>
            <a:r>
              <a:rPr lang="en-GB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of A Level </a:t>
            </a:r>
          </a:p>
          <a:p>
            <a:pPr marL="0" indent="0">
              <a:spcAft>
                <a:spcPts val="800"/>
              </a:spcAft>
              <a:buNone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A2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written examination (30%) and internally assessed Research Project (30%) = </a:t>
            </a:r>
            <a:r>
              <a:rPr lang="en-GB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 of A Level</a:t>
            </a:r>
            <a:r>
              <a:rPr lang="en-GB" sz="3200" u="sng" dirty="0">
                <a:effectLst/>
              </a:rPr>
              <a:t> </a:t>
            </a:r>
            <a:endParaRPr lang="en-US" sz="3200" u="sng" dirty="0"/>
          </a:p>
        </p:txBody>
      </p:sp>
      <p:pic>
        <p:nvPicPr>
          <p:cNvPr id="8" name="Picture 7" descr="A person in a white lab coat&#10;&#10;Description automatically generated">
            <a:extLst>
              <a:ext uri="{FF2B5EF4-FFF2-40B4-BE49-F238E27FC236}">
                <a16:creationId xmlns:a16="http://schemas.microsoft.com/office/drawing/2014/main" id="{766A7F4B-37C7-BB00-6A3D-05AEF6A436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4" b="15657"/>
          <a:stretch/>
        </p:blipFill>
        <p:spPr>
          <a:xfrm>
            <a:off x="7547809" y="4233673"/>
            <a:ext cx="4644191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8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F3968D-6CAA-0A77-0AF9-3DAE2FBDB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109" r="836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E59DA-2ECC-D64B-3BCF-2826F8E8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Skills Developed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712B-7B8B-E3E3-1873-8EFEFF1FD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4206802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Independence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Interpersonal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Teamwork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Numeracy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Organisational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GB" sz="1800" dirty="0">
                <a:effectLst/>
              </a:rPr>
              <a:t> 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A6221-6F97-65FC-9467-80E70A586E46}"/>
              </a:ext>
            </a:extLst>
          </p:cNvPr>
          <p:cNvSpPr txBox="1"/>
          <p:nvPr/>
        </p:nvSpPr>
        <p:spPr>
          <a:xfrm>
            <a:off x="9792013" y="665626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opentextbc.ca/workinginfoodserviceindustry/chapter/working-as-a-part-of-a-tea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5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3F2D3-2685-BA88-1BBF-24210B14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en-US"/>
              <a:t>Progression / Career Pathways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99081-9001-346F-56C2-583791438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10" y="2113871"/>
            <a:ext cx="6690063" cy="4486953"/>
          </a:xfrm>
        </p:spPr>
        <p:txBody>
          <a:bodyPr>
            <a:normAutofit/>
          </a:bodyPr>
          <a:lstStyle/>
          <a:p>
            <a:r>
              <a:rPr lang="en-US" sz="2000" dirty="0"/>
              <a:t>This qualification will open up a range of further and higher level courses for you to choose from.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Some Career paths are shown here –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Technologist                          Food Processor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Product Developer                         Tourist Industry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Dietician                                       Leisure Industry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Nutritionist                                    Hotel Management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Restaurant </a:t>
            </a:r>
            <a:r>
              <a:rPr lang="en-GB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Management                 Chef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8DEA5-E5DE-697B-829B-DDDCDAC8C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93" r="4" b="8851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Picture 5" descr="A line of colorful arrows&#10;&#10;Description automatically generated">
            <a:extLst>
              <a:ext uri="{FF2B5EF4-FFF2-40B4-BE49-F238E27FC236}">
                <a16:creationId xmlns:a16="http://schemas.microsoft.com/office/drawing/2014/main" id="{7299B4DF-A9D1-00E5-8228-1D68172EA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20" r="1" b="1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40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e in a crowd">
            <a:extLst>
              <a:ext uri="{FF2B5EF4-FFF2-40B4-BE49-F238E27FC236}">
                <a16:creationId xmlns:a16="http://schemas.microsoft.com/office/drawing/2014/main" id="{961862E8-FAFD-2211-8573-A699CB3D7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42" b="17275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0586C3-A19F-D214-ABDE-30AD5B666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7342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7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EF67B-AEA1-5188-B896-9DAD69BC7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8161" y="2211978"/>
            <a:ext cx="3535679" cy="142572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Sociology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24166-40CF-64DC-E465-827AD867D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A-Level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3" y="395468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0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1435-4A04-7495-1498-EE052F1F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86888"/>
            <a:ext cx="10287000" cy="717468"/>
          </a:xfrm>
        </p:spPr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624E-112F-3B18-38C8-2717EB63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" y="1483517"/>
            <a:ext cx="3239490" cy="3890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i="1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oogle Sans"/>
              </a:rPr>
              <a:t>Sociology is the study of society - how people interact in groups</a:t>
            </a:r>
            <a:r>
              <a:rPr lang="en-GB" sz="20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. A level Sociology examines social behaviour from a variety of perspectives: how it originates and then develops, and the ways people are organised into groups according to distinctions such as class, gender and race.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E4534-13AC-7AD1-F7B4-F6CE04F72D34}"/>
              </a:ext>
            </a:extLst>
          </p:cNvPr>
          <p:cNvSpPr txBox="1"/>
          <p:nvPr/>
        </p:nvSpPr>
        <p:spPr>
          <a:xfrm>
            <a:off x="4488444" y="1607310"/>
            <a:ext cx="32151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GB" sz="1800" b="1" i="0" u="none" strike="noStrike" dirty="0">
                <a:solidFill>
                  <a:srgbClr val="371376"/>
                </a:solidFill>
                <a:effectLst/>
                <a:latin typeface="Open Sans" panose="020F0502020204030204" pitchFamily="34" charset="0"/>
              </a:rPr>
              <a:t>AS Modules </a:t>
            </a:r>
            <a:r>
              <a:rPr lang="en-GB" sz="1800" b="0" i="0" u="none" strike="noStrike" dirty="0">
                <a:solidFill>
                  <a:srgbClr val="371376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Compulsory content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2"/>
              </a:rPr>
              <a:t>Education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3"/>
              </a:rPr>
              <a:t>Methods in Context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4"/>
              </a:rPr>
              <a:t>Research Methods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Optional Units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3.2.2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5"/>
              </a:rPr>
              <a:t>Topics in Sociology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6"/>
              </a:rPr>
              <a:t>Culture and Identity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7"/>
              </a:rPr>
              <a:t>Families and Households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8"/>
              </a:rPr>
              <a:t>Health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9"/>
              </a:rPr>
              <a:t>Work, Poverty and Welfare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371376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F53B7-1451-136C-3C69-684181B006BC}"/>
              </a:ext>
            </a:extLst>
          </p:cNvPr>
          <p:cNvSpPr txBox="1"/>
          <p:nvPr/>
        </p:nvSpPr>
        <p:spPr>
          <a:xfrm>
            <a:off x="7952211" y="889842"/>
            <a:ext cx="40619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1800" b="1" i="0" u="none" strike="noStrike" dirty="0">
                <a:solidFill>
                  <a:srgbClr val="371376"/>
                </a:solidFill>
                <a:effectLst/>
                <a:latin typeface="Open Sans" panose="020F0502020204030204" pitchFamily="34" charset="0"/>
              </a:rPr>
              <a:t>A-level Modules </a:t>
            </a:r>
            <a:r>
              <a:rPr lang="en-GB" sz="1800" b="0" i="0" u="none" strike="noStrike" dirty="0">
                <a:solidFill>
                  <a:srgbClr val="371376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Compulsory content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4.1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0"/>
              </a:rPr>
              <a:t>Education with Theory and Methods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1"/>
              </a:rPr>
              <a:t>Crime and Deviance with Theory and Methods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2"/>
              </a:rPr>
              <a:t>Crime and Deviance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3"/>
              </a:rPr>
              <a:t>Theory and Methods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1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Optional Units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4.2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4"/>
              </a:rPr>
              <a:t>Topics in Sociology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6"/>
              </a:rPr>
              <a:t>Culture and Identity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7"/>
              </a:rPr>
              <a:t>Families and Households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8"/>
              </a:rPr>
              <a:t>Health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9"/>
              </a:rPr>
              <a:t>Work, Poverty and Welfare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5"/>
              </a:rPr>
              <a:t>Beliefs in Society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 </a:t>
            </a: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6"/>
              </a:rPr>
              <a:t>Global Development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7"/>
              </a:rPr>
              <a:t>The Media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sng" strike="noStrike" dirty="0">
                <a:solidFill>
                  <a:srgbClr val="1847BF"/>
                </a:solidFill>
                <a:effectLst/>
                <a:latin typeface="Open Sans" panose="020F0502020204030204" pitchFamily="34" charset="0"/>
                <a:hlinkClick r:id="rId18"/>
              </a:rPr>
              <a:t>Stratification and Differentiation</a:t>
            </a:r>
            <a:r>
              <a:rPr lang="en-GB" sz="1800" b="0" i="0" u="none" strike="noStrike" dirty="0">
                <a:solidFill>
                  <a:srgbClr val="2B2438"/>
                </a:solidFill>
                <a:effectLst/>
                <a:latin typeface="Open Sans" panose="020F0502020204030204" pitchFamily="34" charset="0"/>
              </a:rPr>
              <a:t> </a:t>
            </a:r>
            <a:endParaRPr lang="en-GB" sz="1800" b="0" i="0" u="none" strike="noStrike" dirty="0">
              <a:effectLst/>
              <a:latin typeface="Open Sans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7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62B1-0755-6739-048B-1600B835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04838"/>
            <a:ext cx="10287000" cy="1147762"/>
          </a:xfrm>
        </p:spPr>
        <p:txBody>
          <a:bodyPr/>
          <a:lstStyle/>
          <a:p>
            <a:r>
              <a:rPr lang="en-US" dirty="0"/>
              <a:t>How is it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432C-2813-0D2D-5BCE-3891DAF9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 fontAlgn="base">
              <a:buNone/>
            </a:pPr>
            <a:r>
              <a:rPr lang="en-GB" sz="3200" b="1" i="0" u="none" strike="noStrike" dirty="0">
                <a:solidFill>
                  <a:schemeClr val="accent3">
                    <a:lumMod val="75000"/>
                  </a:schemeClr>
                </a:solidFill>
                <a:effectLst/>
                <a:latin typeface="Tw Cen MT" panose="020B0602020104020603" pitchFamily="34" charset="77"/>
              </a:rPr>
              <a:t>AS</a:t>
            </a:r>
            <a:r>
              <a:rPr lang="en-GB" sz="3200" b="0" i="0" u="none" strike="noStrike" dirty="0">
                <a:solidFill>
                  <a:schemeClr val="accent3">
                    <a:lumMod val="75000"/>
                  </a:schemeClr>
                </a:solidFill>
                <a:effectLst/>
                <a:latin typeface="Tw Cen MT" panose="020B0602020104020603" pitchFamily="34" charset="77"/>
              </a:rPr>
              <a:t>  [YEAR 1]</a:t>
            </a:r>
            <a:endParaRPr lang="en-GB" sz="3200" b="0" i="0" u="none" strike="noStrike" dirty="0">
              <a:solidFill>
                <a:schemeClr val="accent3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2 external exams </a:t>
            </a:r>
            <a:endParaRPr lang="en-GB" sz="3200" dirty="0"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 </a:t>
            </a:r>
            <a:endParaRPr lang="en-GB" sz="3200" b="0" i="0" u="none" strike="noStrike" dirty="0"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GB" sz="3200" b="1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w Cen MT" panose="020B0602020104020603" pitchFamily="34" charset="77"/>
              </a:rPr>
              <a:t>A2</a:t>
            </a:r>
            <a:r>
              <a:rPr lang="en-GB" sz="3200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latin typeface="Tw Cen MT" panose="020B0602020104020603" pitchFamily="34" charset="77"/>
              </a:rPr>
              <a:t> [Year 2] </a:t>
            </a:r>
            <a:endParaRPr lang="en-GB" sz="32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 algn="ctr" rtl="0" fontAlgn="base">
              <a:buNone/>
            </a:pPr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Tw Cen MT" panose="020B0602020104020603" pitchFamily="34" charset="77"/>
              </a:rPr>
              <a:t>3 external exams  </a:t>
            </a:r>
            <a:endParaRPr lang="en-GB" sz="3200" b="0" i="0" u="none" strike="noStrike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C94D8C-94F8-224A-F96B-2DAC80ECC92E}"/>
              </a:ext>
            </a:extLst>
          </p:cNvPr>
          <p:cNvSpPr txBox="1"/>
          <p:nvPr/>
        </p:nvSpPr>
        <p:spPr>
          <a:xfrm rot="20677827">
            <a:off x="8882123" y="5509057"/>
            <a:ext cx="311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100% Exam based</a:t>
            </a:r>
          </a:p>
        </p:txBody>
      </p:sp>
    </p:spTree>
    <p:extLst>
      <p:ext uri="{BB962C8B-B14F-4D97-AF65-F5344CB8AC3E}">
        <p14:creationId xmlns:p14="http://schemas.microsoft.com/office/powerpoint/2010/main" val="262301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AfterglowVTI">
  <a:themeElements>
    <a:clrScheme name="AnalogousFromDarkSeedLeftStep">
      <a:dk1>
        <a:srgbClr val="000000"/>
      </a:dk1>
      <a:lt1>
        <a:srgbClr val="FFFFFF"/>
      </a:lt1>
      <a:dk2>
        <a:srgbClr val="261A2E"/>
      </a:dk2>
      <a:lt2>
        <a:srgbClr val="F0F3F3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7853C5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4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office theme</vt:lpstr>
      <vt:lpstr>Berlin</vt:lpstr>
      <vt:lpstr>AfterglowVTI</vt:lpstr>
      <vt:lpstr>DividendVTI</vt:lpstr>
      <vt:lpstr>Office Theme</vt:lpstr>
      <vt:lpstr>AccentBoxVTI</vt:lpstr>
      <vt:lpstr>Planning a successful future  Post 16 Options – round 1 open vote</vt:lpstr>
      <vt:lpstr>Nutrition and Food Science</vt:lpstr>
      <vt:lpstr>Course Content</vt:lpstr>
      <vt:lpstr>Method of Assessment</vt:lpstr>
      <vt:lpstr>Skills Developed</vt:lpstr>
      <vt:lpstr>Progression / Career Pathways</vt:lpstr>
      <vt:lpstr>Sociology</vt:lpstr>
      <vt:lpstr>Course content</vt:lpstr>
      <vt:lpstr>How is it assessed?</vt:lpstr>
      <vt:lpstr>Skills developed</vt:lpstr>
      <vt:lpstr>Progression routes/Careers pathways</vt:lpstr>
      <vt:lpstr>Why choose THIS A-LEVEL?</vt:lpstr>
      <vt:lpstr>PowerPoint Presentation</vt:lpstr>
      <vt:lpstr>PowerPoint Presentation</vt:lpstr>
      <vt:lpstr>PowerPoint Presentation</vt:lpstr>
      <vt:lpstr>Reasons to Study an Environmental Technology Course?</vt:lpstr>
      <vt:lpstr>Skills Developed</vt:lpstr>
      <vt:lpstr>Associated Careers</vt:lpstr>
      <vt:lpstr>PowerPoint Presentation</vt:lpstr>
      <vt:lpstr>PowerPoint Presentation</vt:lpstr>
      <vt:lpstr>PowerPoint Presentation</vt:lpstr>
      <vt:lpstr>Level 3 subjects on offer – 2yr course</vt:lpstr>
      <vt:lpstr> Step 1 - Link </vt:lpstr>
      <vt:lpstr>Step 2 – Guidance </vt:lpstr>
      <vt:lpstr>Step 3 - 2-year option </vt:lpstr>
      <vt:lpstr>Step 4 – ALC subjects </vt:lpstr>
      <vt:lpstr>Step 5  1year option ​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62</cp:revision>
  <dcterms:created xsi:type="dcterms:W3CDTF">2025-02-20T08:30:52Z</dcterms:created>
  <dcterms:modified xsi:type="dcterms:W3CDTF">2025-03-03T22:01:30Z</dcterms:modified>
</cp:coreProperties>
</file>